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65" r:id="rId4"/>
    <p:sldId id="261" r:id="rId5"/>
    <p:sldId id="263" r:id="rId6"/>
    <p:sldId id="267" r:id="rId7"/>
    <p:sldId id="274" r:id="rId8"/>
    <p:sldId id="275" r:id="rId9"/>
    <p:sldId id="269" r:id="rId10"/>
    <p:sldId id="273" r:id="rId11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B2D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08" autoAdjust="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8.jpeg"/><Relationship Id="rId18" Type="http://schemas.openxmlformats.org/officeDocument/2006/relationships/image" Target="../media/image43.jpeg"/><Relationship Id="rId3" Type="http://schemas.openxmlformats.org/officeDocument/2006/relationships/image" Target="../media/image28.jpeg"/><Relationship Id="rId21" Type="http://schemas.openxmlformats.org/officeDocument/2006/relationships/image" Target="../media/image46.jpeg"/><Relationship Id="rId7" Type="http://schemas.openxmlformats.org/officeDocument/2006/relationships/image" Target="../media/image32.jpeg"/><Relationship Id="rId12" Type="http://schemas.openxmlformats.org/officeDocument/2006/relationships/image" Target="../media/image37.jpeg"/><Relationship Id="rId17" Type="http://schemas.openxmlformats.org/officeDocument/2006/relationships/image" Target="../media/image42.jpeg"/><Relationship Id="rId2" Type="http://schemas.openxmlformats.org/officeDocument/2006/relationships/image" Target="../media/image2.jpeg"/><Relationship Id="rId16" Type="http://schemas.openxmlformats.org/officeDocument/2006/relationships/image" Target="../media/image41.jpeg"/><Relationship Id="rId20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5" Type="http://schemas.openxmlformats.org/officeDocument/2006/relationships/image" Target="../media/image40.jpeg"/><Relationship Id="rId23" Type="http://schemas.openxmlformats.org/officeDocument/2006/relationships/image" Target="../media/image48.jpeg"/><Relationship Id="rId10" Type="http://schemas.openxmlformats.org/officeDocument/2006/relationships/image" Target="../media/image35.jpeg"/><Relationship Id="rId19" Type="http://schemas.openxmlformats.org/officeDocument/2006/relationships/image" Target="../media/image44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Relationship Id="rId14" Type="http://schemas.openxmlformats.org/officeDocument/2006/relationships/image" Target="../media/image39.jpeg"/><Relationship Id="rId22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sneginka43.ru/_tbkp/sovet/dscn49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09007" y="345430"/>
            <a:ext cx="40911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Презентация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583176"/>
            <a:ext cx="914400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1500" b="1" cap="none" spc="0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«Солнышко»</a:t>
            </a:r>
            <a:endParaRPr lang="ru-RU" sz="11500" b="1" cap="none" spc="0" dirty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0" y="5678488"/>
            <a:ext cx="2915816" cy="1179512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2200" b="1" dirty="0" smtClean="0">
                <a:solidFill>
                  <a:schemeClr val="bg1"/>
                </a:solidFill>
              </a:rPr>
              <a:t>с.Н-Казанище </a:t>
            </a:r>
            <a:br>
              <a:rPr lang="ru-RU" sz="2200" b="1" dirty="0" smtClean="0">
                <a:solidFill>
                  <a:schemeClr val="bg1"/>
                </a:solidFill>
              </a:rPr>
            </a:br>
            <a:r>
              <a:rPr lang="ru-RU" sz="2200" b="1" dirty="0" smtClean="0">
                <a:solidFill>
                  <a:schemeClr val="bg1"/>
                </a:solidFill>
              </a:rPr>
              <a:t>Буйнакского района </a:t>
            </a:r>
            <a:br>
              <a:rPr lang="ru-RU" sz="2200" b="1" dirty="0" smtClean="0">
                <a:solidFill>
                  <a:schemeClr val="bg1"/>
                </a:solidFill>
              </a:rPr>
            </a:br>
            <a:r>
              <a:rPr lang="ru-RU" sz="2200" b="1" dirty="0" smtClean="0">
                <a:solidFill>
                  <a:schemeClr val="bg1"/>
                </a:solidFill>
              </a:rPr>
              <a:t>Республики Дагестан</a:t>
            </a:r>
            <a:r>
              <a:rPr lang="ru-RU" sz="4000" b="1" dirty="0">
                <a:solidFill>
                  <a:schemeClr val="bg1"/>
                </a:solidFill>
              </a:rPr>
              <a:t/>
            </a:r>
            <a:br>
              <a:rPr lang="ru-RU" sz="4000" b="1" dirty="0">
                <a:solidFill>
                  <a:schemeClr val="bg1"/>
                </a:solidFill>
              </a:rPr>
            </a:br>
            <a:r>
              <a:rPr lang="ru-RU" sz="4000" b="1" dirty="0">
                <a:solidFill>
                  <a:schemeClr val="bg1"/>
                </a:solidFill>
              </a:rPr>
              <a:t/>
            </a:r>
            <a:br>
              <a:rPr lang="ru-RU" sz="4000" b="1" dirty="0">
                <a:solidFill>
                  <a:schemeClr val="bg1"/>
                </a:solidFill>
              </a:rPr>
            </a:b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4404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etodist\Desktop\fon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67333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400" b="1" dirty="0"/>
          </a:p>
          <a:p>
            <a:pPr marL="0" indent="0" algn="ctr">
              <a:buNone/>
            </a:pPr>
            <a:r>
              <a:rPr lang="ru-RU" sz="8000" b="1" dirty="0">
                <a:solidFill>
                  <a:srgbClr val="0070C0"/>
                </a:solidFill>
                <a:latin typeface="Arial Black" panose="020B0A040201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="" xmlns:p14="http://schemas.microsoft.com/office/powerpoint/2010/main" val="317414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etodist\Desktop\fon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80528" y="620688"/>
            <a:ext cx="8352928" cy="3024336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 smtClean="0">
                <a:solidFill>
                  <a:srgbClr val="0070C0"/>
                </a:solidFill>
              </a:rPr>
              <a:t>Муниципальное казенное </a:t>
            </a:r>
            <a:br>
              <a:rPr lang="ru-RU" sz="4000" b="1" dirty="0" smtClean="0">
                <a:solidFill>
                  <a:srgbClr val="0070C0"/>
                </a:solidFill>
              </a:rPr>
            </a:br>
            <a:r>
              <a:rPr lang="ru-RU" sz="4000" b="1" dirty="0" smtClean="0">
                <a:solidFill>
                  <a:srgbClr val="0070C0"/>
                </a:solidFill>
              </a:rPr>
              <a:t>дошкольное </a:t>
            </a:r>
            <a:r>
              <a:rPr lang="ru-RU" sz="4000" b="1" dirty="0">
                <a:solidFill>
                  <a:srgbClr val="0070C0"/>
                </a:solidFill>
              </a:rPr>
              <a:t>образовательное </a:t>
            </a:r>
            <a:r>
              <a:rPr lang="ru-RU" sz="4000" b="1" dirty="0" smtClean="0">
                <a:solidFill>
                  <a:srgbClr val="0070C0"/>
                </a:solidFill>
              </a:rPr>
              <a:t>учреждение </a:t>
            </a:r>
            <a:br>
              <a:rPr lang="ru-RU" sz="4000" b="1" dirty="0" smtClean="0">
                <a:solidFill>
                  <a:srgbClr val="0070C0"/>
                </a:solidFill>
              </a:rPr>
            </a:br>
            <a:r>
              <a:rPr lang="ru-RU" sz="4000" b="1" dirty="0" smtClean="0">
                <a:solidFill>
                  <a:srgbClr val="0070C0"/>
                </a:solidFill>
              </a:rPr>
              <a:t>«Детский </a:t>
            </a:r>
            <a:r>
              <a:rPr lang="ru-RU" sz="4000" b="1" dirty="0">
                <a:solidFill>
                  <a:srgbClr val="0070C0"/>
                </a:solidFill>
              </a:rPr>
              <a:t>сад </a:t>
            </a:r>
            <a:r>
              <a:rPr lang="ru-RU" sz="4000" b="1" dirty="0" smtClean="0">
                <a:solidFill>
                  <a:srgbClr val="0070C0"/>
                </a:solidFill>
              </a:rPr>
              <a:t>«Солнышко» </a:t>
            </a:r>
            <a:br>
              <a:rPr lang="ru-RU" sz="4000" b="1" dirty="0" smtClean="0">
                <a:solidFill>
                  <a:srgbClr val="0070C0"/>
                </a:solidFill>
              </a:rPr>
            </a:br>
            <a:r>
              <a:rPr lang="ru-RU" sz="2700" b="1" dirty="0" smtClean="0">
                <a:solidFill>
                  <a:srgbClr val="0070C0"/>
                </a:solidFill>
              </a:rPr>
              <a:t>общеразвивающего вида с.Н-Казанище</a:t>
            </a: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/>
              <a:t/>
            </a:r>
            <a:br>
              <a:rPr lang="ru-RU" sz="4000" b="1" dirty="0"/>
            </a:b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27585" y="3471590"/>
            <a:ext cx="38621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/>
              <a:t>Про наших деток, детский сад</a:t>
            </a:r>
            <a:endParaRPr lang="ru-RU" sz="2000" b="1" dirty="0"/>
          </a:p>
          <a:p>
            <a:r>
              <a:rPr lang="ru-RU" sz="2000" b="1" i="1" dirty="0"/>
              <a:t>Мы говорим с теплом:</a:t>
            </a:r>
            <a:endParaRPr lang="ru-RU" sz="2000" b="1" dirty="0"/>
          </a:p>
          <a:p>
            <a:r>
              <a:rPr lang="ru-RU" sz="2000" b="1" i="1" dirty="0"/>
              <a:t>За годом год для всех ребят</a:t>
            </a:r>
            <a:endParaRPr lang="ru-RU" sz="2000" b="1" dirty="0"/>
          </a:p>
          <a:p>
            <a:r>
              <a:rPr lang="ru-RU" sz="2000" b="1" i="1" dirty="0"/>
              <a:t>Открыт он, словно дом!</a:t>
            </a:r>
            <a:endParaRPr lang="ru-RU" sz="2000" b="1" dirty="0"/>
          </a:p>
          <a:p>
            <a:r>
              <a:rPr lang="ru-RU" sz="2000" b="1" i="1" dirty="0"/>
              <a:t>Для шалунов и непосед,</a:t>
            </a:r>
            <a:endParaRPr lang="ru-RU" sz="2000" b="1" dirty="0"/>
          </a:p>
          <a:p>
            <a:r>
              <a:rPr lang="ru-RU" sz="2000" b="1" i="1" dirty="0"/>
              <a:t>Хитрюг, озорников</a:t>
            </a:r>
            <a:endParaRPr lang="ru-RU" sz="2000" b="1" dirty="0"/>
          </a:p>
          <a:p>
            <a:r>
              <a:rPr lang="ru-RU" sz="2000" b="1" i="1" dirty="0"/>
              <a:t>Здесь завтрак, ужин и обед,</a:t>
            </a:r>
            <a:endParaRPr lang="ru-RU" sz="2000" b="1" dirty="0"/>
          </a:p>
          <a:p>
            <a:r>
              <a:rPr lang="ru-RU" sz="2000" b="1" i="1" dirty="0"/>
              <a:t>Забота и любовь!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689722" y="3471590"/>
            <a:ext cx="36987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/>
              <a:t>Здесь учим мы детей играть,</a:t>
            </a:r>
            <a:endParaRPr lang="ru-RU" sz="2000" b="1" dirty="0"/>
          </a:p>
          <a:p>
            <a:r>
              <a:rPr lang="ru-RU" sz="2000" b="1" i="1" dirty="0"/>
              <a:t>Лепить и мастерить,</a:t>
            </a:r>
            <a:endParaRPr lang="ru-RU" sz="2000" b="1" dirty="0"/>
          </a:p>
          <a:p>
            <a:r>
              <a:rPr lang="ru-RU" sz="2000" b="1" i="1" dirty="0"/>
              <a:t>И песни петь, и танцевать,</a:t>
            </a:r>
            <a:endParaRPr lang="ru-RU" sz="2000" b="1" dirty="0"/>
          </a:p>
          <a:p>
            <a:r>
              <a:rPr lang="ru-RU" sz="2000" b="1" i="1" dirty="0"/>
              <a:t>Воспитанными быть!</a:t>
            </a:r>
            <a:endParaRPr lang="ru-RU" sz="2000" b="1" dirty="0"/>
          </a:p>
          <a:p>
            <a:r>
              <a:rPr lang="ru-RU" sz="2000" b="1" i="1" dirty="0"/>
              <a:t>За ними нужен глаз да глаз,</a:t>
            </a:r>
            <a:endParaRPr lang="ru-RU" sz="2000" b="1" dirty="0"/>
          </a:p>
          <a:p>
            <a:r>
              <a:rPr lang="ru-RU" sz="2000" b="1" i="1" dirty="0"/>
              <a:t>И пошалить они не прочь…</a:t>
            </a:r>
            <a:endParaRPr lang="ru-RU" sz="2000" b="1" dirty="0"/>
          </a:p>
          <a:p>
            <a:r>
              <a:rPr lang="ru-RU" sz="2000" b="1" i="1" dirty="0"/>
              <a:t>Мы любим каждого из вас</a:t>
            </a:r>
            <a:endParaRPr lang="ru-RU" sz="2000" b="1" dirty="0"/>
          </a:p>
          <a:p>
            <a:r>
              <a:rPr lang="ru-RU" sz="2000" b="1" i="1" dirty="0"/>
              <a:t>Как сына или дочь!</a:t>
            </a: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2395946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metodist\Desktop\fon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773832"/>
            <a:ext cx="5976664" cy="114300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Arial Black" panose="020B0A04020102020204" pitchFamily="34" charset="0"/>
              </a:rPr>
              <a:t>НАШ ДЕТСКИЙ САД</a:t>
            </a:r>
          </a:p>
        </p:txBody>
      </p:sp>
      <p:pic>
        <p:nvPicPr>
          <p:cNvPr id="6145" name="Picture 1" descr="D:\МОИ ДОКИ\Школы района\2. САДИКИ\ФОТО садиков со всех сторон\МКДОУ Солнышко с.Н-Казанище\2 - фотографии территории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2780928"/>
            <a:ext cx="2664296" cy="1584176"/>
          </a:xfrm>
          <a:prstGeom prst="rect">
            <a:avLst/>
          </a:prstGeom>
          <a:noFill/>
        </p:spPr>
      </p:pic>
      <p:pic>
        <p:nvPicPr>
          <p:cNvPr id="6146" name="Picture 2" descr="D:\МОИ ДОКИ\Школы района\2. САДИКИ\ФОТО садиков со всех сторон\МКДОУ Солнышко с.Н-Казанище\3 - фотография с наименованием организаци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5" y="1700808"/>
            <a:ext cx="5368594" cy="2736304"/>
          </a:xfrm>
          <a:prstGeom prst="rect">
            <a:avLst/>
          </a:prstGeom>
          <a:noFill/>
        </p:spPr>
      </p:pic>
      <p:pic>
        <p:nvPicPr>
          <p:cNvPr id="6147" name="Picture 3" descr="D:\МОИ ДОКИ\Школы района\2. САДИКИ\ФОТО садиков со всех сторон\МКДОУ Солнышко с.Н-Казанище\2 - фотографии территори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4581128"/>
            <a:ext cx="2639616" cy="1656184"/>
          </a:xfrm>
          <a:prstGeom prst="rect">
            <a:avLst/>
          </a:prstGeom>
          <a:noFill/>
        </p:spPr>
      </p:pic>
      <p:pic>
        <p:nvPicPr>
          <p:cNvPr id="6148" name="Picture 4" descr="D:\МОИ ДОКИ\Школы района\2. САДИКИ\ФОТО садиков со всех сторон\МКДОУ Солнышко с.Н-Казанище\2 - фотографии территории3.JPG"/>
          <p:cNvPicPr>
            <a:picLocks noChangeAspect="1" noChangeArrowheads="1"/>
          </p:cNvPicPr>
          <p:nvPr/>
        </p:nvPicPr>
        <p:blipFill>
          <a:blip r:embed="rId6" cstate="print"/>
          <a:srcRect l="19204" b="6112"/>
          <a:stretch>
            <a:fillRect/>
          </a:stretch>
        </p:blipFill>
        <p:spPr bwMode="auto">
          <a:xfrm>
            <a:off x="419286" y="4584108"/>
            <a:ext cx="2423592" cy="1653203"/>
          </a:xfrm>
          <a:prstGeom prst="rect">
            <a:avLst/>
          </a:prstGeom>
          <a:noFill/>
        </p:spPr>
      </p:pic>
      <p:pic>
        <p:nvPicPr>
          <p:cNvPr id="6149" name="Picture 5" descr="D:\МОИ ДОКИ\Школы района\2. САДИКИ\ФОТО садиков со всех сторон\МКДОУ Солнышко с.Н-Казанище\2 - фотографии территории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64074" y="4581128"/>
            <a:ext cx="2927648" cy="1646802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372200" y="5589240"/>
            <a:ext cx="237626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/>
          <a:p>
            <a:pPr lvl="0" algn="r">
              <a:spcBef>
                <a:spcPct val="0"/>
              </a:spcBef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Основан 1974 г.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850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etodist\Desktop\fon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597455"/>
            <a:ext cx="720080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sz="2000" dirty="0">
              <a:latin typeface="Arial Black" panose="020B0A04020102020204" pitchFamily="34" charset="0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</a:rPr>
              <a:t>Педагогический коллектив ДОУ осуществляет деятельность по </a:t>
            </a:r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</a:rPr>
              <a:t>программе:</a:t>
            </a:r>
            <a:endParaRPr lang="ru-RU" sz="2400" dirty="0">
              <a:solidFill>
                <a:srgbClr val="0070C0"/>
              </a:solidFill>
              <a:latin typeface="Arial Black" panose="020B0A04020102020204" pitchFamily="34" charset="0"/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180340" algn="l"/>
              </a:tabLst>
            </a:pPr>
            <a:endParaRPr lang="ru-RU" sz="1000" dirty="0">
              <a:latin typeface="+mj-lt"/>
              <a:ea typeface="Times New Roman"/>
            </a:endParaRPr>
          </a:p>
          <a:p>
            <a:pPr marL="285750" indent="-285750" algn="ctr">
              <a:spcAft>
                <a:spcPts val="0"/>
              </a:spcAft>
              <a:tabLst>
                <a:tab pos="180340" algn="l"/>
              </a:tabLst>
            </a:pPr>
            <a:r>
              <a:rPr lang="ru-RU" b="1" dirty="0" smtClean="0">
                <a:latin typeface="+mj-lt"/>
                <a:ea typeface="Times New Roman"/>
              </a:rPr>
              <a:t>Программа </a:t>
            </a:r>
            <a:r>
              <a:rPr lang="ru-RU" b="1" dirty="0" smtClean="0">
                <a:solidFill>
                  <a:srgbClr val="C00000"/>
                </a:solidFill>
                <a:latin typeface="+mj-lt"/>
                <a:ea typeface="Times New Roman"/>
              </a:rPr>
              <a:t>«</a:t>
            </a:r>
            <a:r>
              <a:rPr lang="ru-RU" b="1" dirty="0" smtClean="0">
                <a:solidFill>
                  <a:srgbClr val="C00000"/>
                </a:solidFill>
                <a:latin typeface="+mj-lt"/>
              </a:rPr>
              <a:t>От рождения до школы». </a:t>
            </a:r>
            <a:r>
              <a:rPr lang="ru-RU" b="1" dirty="0" smtClean="0">
                <a:latin typeface="+mj-lt"/>
              </a:rPr>
              <a:t>Примерная общеобразовательная программа дошкольного образования (</a:t>
            </a:r>
            <a:r>
              <a:rPr lang="ru-RU" b="1" dirty="0" err="1" smtClean="0">
                <a:latin typeface="+mj-lt"/>
              </a:rPr>
              <a:t>пилотный</a:t>
            </a:r>
            <a:r>
              <a:rPr lang="ru-RU" b="1" dirty="0" smtClean="0">
                <a:latin typeface="+mj-lt"/>
              </a:rPr>
              <a:t> вариант) / Под ред. Н. Е. </a:t>
            </a:r>
            <a:r>
              <a:rPr lang="ru-RU" b="1" dirty="0" err="1" smtClean="0">
                <a:latin typeface="+mj-lt"/>
              </a:rPr>
              <a:t>Вераксы</a:t>
            </a:r>
            <a:r>
              <a:rPr lang="ru-RU" b="1" dirty="0" smtClean="0">
                <a:latin typeface="+mj-lt"/>
              </a:rPr>
              <a:t>, Т. С. Комаровой, М. А. Васильевой. </a:t>
            </a:r>
            <a:endParaRPr lang="ru-RU" b="1" dirty="0">
              <a:effectLst/>
              <a:latin typeface="+mj-lt"/>
              <a:ea typeface="Times New Roman"/>
            </a:endParaRPr>
          </a:p>
        </p:txBody>
      </p:sp>
      <p:pic>
        <p:nvPicPr>
          <p:cNvPr id="6" name="Рисунок 5" descr="--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0548" y="3501008"/>
            <a:ext cx="1967276" cy="2713484"/>
          </a:xfrm>
          <a:prstGeom prst="rect">
            <a:avLst/>
          </a:prstGeom>
        </p:spPr>
      </p:pic>
      <p:pic>
        <p:nvPicPr>
          <p:cNvPr id="7" name="Рисунок 6" descr="--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3501008"/>
            <a:ext cx="2016224" cy="27809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117000" y="4233862"/>
            <a:ext cx="2915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</a:rPr>
              <a:t>Лицензия </a:t>
            </a:r>
          </a:p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</a:rPr>
              <a:t>на образовательную </a:t>
            </a:r>
          </a:p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</a:rPr>
              <a:t>деятельность</a:t>
            </a:r>
            <a:endParaRPr lang="ru-RU" dirty="0">
              <a:solidFill>
                <a:srgbClr val="0070C0"/>
              </a:solidFill>
              <a:latin typeface="Arial Black" panose="020B0A04020102020204" pitchFamily="34" charset="0"/>
              <a:ea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9625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metodist\Desktop\fon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3" y="980728"/>
            <a:ext cx="5904656" cy="1296144"/>
          </a:xfrm>
        </p:spPr>
        <p:txBody>
          <a:bodyPr>
            <a:normAutofit fontScale="90000"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/>
            </a:r>
            <a:b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</a:b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/>
            </a:r>
            <a:b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</a:b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Физкультурно-оздоровительное направление ориентировано на формирование основ здорового образа жизни,  на укрепление здоровья, физического и психического развития, эмоционального благополучия каждого ребенка. Коллектив успешно внедряет </a:t>
            </a:r>
            <a:r>
              <a:rPr lang="ru-RU" sz="2000" b="1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здоровьесберегающие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, инновационные технологии по оздоровлению детей.</a:t>
            </a:r>
            <a:endParaRPr lang="ru-RU" dirty="0"/>
          </a:p>
        </p:txBody>
      </p:sp>
      <p:pic>
        <p:nvPicPr>
          <p:cNvPr id="1026" name="Picture 2" descr="F:\МЕРОПРИЯТИЯ - МКДОУ СОЛНЫШКО\2017-2018 учебный год\12.05.2018г. - Физкултурный досуг\20180512_102734.jpg"/>
          <p:cNvPicPr>
            <a:picLocks noChangeAspect="1" noChangeArrowheads="1"/>
          </p:cNvPicPr>
          <p:nvPr/>
        </p:nvPicPr>
        <p:blipFill>
          <a:blip r:embed="rId3" cstate="print"/>
          <a:srcRect r="12766"/>
          <a:stretch>
            <a:fillRect/>
          </a:stretch>
        </p:blipFill>
        <p:spPr bwMode="auto">
          <a:xfrm>
            <a:off x="3563888" y="4940640"/>
            <a:ext cx="2952328" cy="1903712"/>
          </a:xfrm>
          <a:prstGeom prst="rect">
            <a:avLst/>
          </a:prstGeom>
          <a:noFill/>
        </p:spPr>
      </p:pic>
      <p:pic>
        <p:nvPicPr>
          <p:cNvPr id="1027" name="Picture 3" descr="F:\МЕРОПРИЯТИЯ - МКДОУ СОЛНЫШКО\2017-2018 учебный год\12.05.2018г. - Физкултурный досуг\20180512_103953.jpg"/>
          <p:cNvPicPr>
            <a:picLocks noChangeAspect="1" noChangeArrowheads="1"/>
          </p:cNvPicPr>
          <p:nvPr/>
        </p:nvPicPr>
        <p:blipFill>
          <a:blip r:embed="rId4" cstate="print"/>
          <a:srcRect l="23741"/>
          <a:stretch>
            <a:fillRect/>
          </a:stretch>
        </p:blipFill>
        <p:spPr bwMode="auto">
          <a:xfrm>
            <a:off x="6516216" y="4919688"/>
            <a:ext cx="2627784" cy="1938312"/>
          </a:xfrm>
          <a:prstGeom prst="rect">
            <a:avLst/>
          </a:prstGeom>
          <a:noFill/>
        </p:spPr>
      </p:pic>
      <p:pic>
        <p:nvPicPr>
          <p:cNvPr id="1028" name="Picture 4" descr="F:\МЕРОПРИЯТИЯ - МКДОУ СОЛНЫШКО\2017-2018 учебный год\12.05.2018г. - Физкултурный досуг\20180512_1049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981105"/>
            <a:ext cx="3563888" cy="2004687"/>
          </a:xfrm>
          <a:prstGeom prst="rect">
            <a:avLst/>
          </a:prstGeom>
          <a:noFill/>
        </p:spPr>
      </p:pic>
      <p:pic>
        <p:nvPicPr>
          <p:cNvPr id="1029" name="Picture 5" descr="F:\МЕРОПРИЯТИЯ - МКДОУ СОЛНЫШКО\2017-2018 учебный год\12.05.2018г. - Физкултурный досуг\20180512_083721.jpg"/>
          <p:cNvPicPr>
            <a:picLocks noChangeAspect="1" noChangeArrowheads="1"/>
          </p:cNvPicPr>
          <p:nvPr/>
        </p:nvPicPr>
        <p:blipFill>
          <a:blip r:embed="rId6" cstate="print"/>
          <a:srcRect t="27202"/>
          <a:stretch>
            <a:fillRect/>
          </a:stretch>
        </p:blipFill>
        <p:spPr bwMode="auto">
          <a:xfrm>
            <a:off x="0" y="4912168"/>
            <a:ext cx="3563888" cy="1945831"/>
          </a:xfrm>
          <a:prstGeom prst="rect">
            <a:avLst/>
          </a:prstGeom>
          <a:noFill/>
        </p:spPr>
      </p:pic>
      <p:pic>
        <p:nvPicPr>
          <p:cNvPr id="1030" name="Picture 6" descr="F:\МЕРОПРИЯТИЯ - МКДОУ СОЛНЫШКО\2017-2018 учебный год\12.05.2018г. - Физкултурный досуг\20180512_101809.jpg"/>
          <p:cNvPicPr>
            <a:picLocks noChangeAspect="1" noChangeArrowheads="1"/>
          </p:cNvPicPr>
          <p:nvPr/>
        </p:nvPicPr>
        <p:blipFill>
          <a:blip r:embed="rId7" cstate="print"/>
          <a:srcRect l="10417" r="13556"/>
          <a:stretch>
            <a:fillRect/>
          </a:stretch>
        </p:blipFill>
        <p:spPr bwMode="auto">
          <a:xfrm>
            <a:off x="6516216" y="2969656"/>
            <a:ext cx="2627784" cy="1944216"/>
          </a:xfrm>
          <a:prstGeom prst="rect">
            <a:avLst/>
          </a:prstGeom>
          <a:noFill/>
        </p:spPr>
      </p:pic>
      <p:pic>
        <p:nvPicPr>
          <p:cNvPr id="1031" name="Picture 7" descr="F:\МЕРОПРИЯТИЯ - МКДОУ СОЛНЫШКО\2017-2018 учебный год\12.05.2018г. - Физкултурный досуг\20180512_102633.jpg"/>
          <p:cNvPicPr>
            <a:picLocks noChangeAspect="1" noChangeArrowheads="1"/>
          </p:cNvPicPr>
          <p:nvPr/>
        </p:nvPicPr>
        <p:blipFill>
          <a:blip r:embed="rId8" cstate="print"/>
          <a:srcRect r="17160" b="2148"/>
          <a:stretch>
            <a:fillRect/>
          </a:stretch>
        </p:blipFill>
        <p:spPr bwMode="auto">
          <a:xfrm>
            <a:off x="3563888" y="2979536"/>
            <a:ext cx="2952328" cy="19616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24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metodist\Desktop\fon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-180528" y="116632"/>
            <a:ext cx="8568952" cy="62646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1200" b="1" dirty="0" smtClean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Хореографический кружок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«Каблучок»</a:t>
            </a:r>
            <a:endParaRPr lang="ru-RU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2400" b="1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ru-RU" sz="2400" b="1" dirty="0"/>
          </a:p>
          <a:p>
            <a:pPr marL="0" indent="0" algn="ctr">
              <a:buNone/>
            </a:pPr>
            <a:r>
              <a:rPr lang="ru-RU" sz="2400" b="1" dirty="0"/>
              <a:t>                                           </a:t>
            </a:r>
          </a:p>
          <a:p>
            <a:pPr marL="0" indent="0" algn="ctr">
              <a:buNone/>
            </a:pPr>
            <a:r>
              <a:rPr lang="ru-RU" sz="2400" b="1" dirty="0"/>
              <a:t>                                                             </a:t>
            </a:r>
          </a:p>
          <a:p>
            <a:pPr marL="0" indent="0" algn="ctr">
              <a:buNone/>
            </a:pPr>
            <a:r>
              <a:rPr lang="ru-RU" sz="2400" b="1" dirty="0"/>
              <a:t>                                       </a:t>
            </a:r>
            <a:endParaRPr lang="ru-RU" sz="2400" dirty="0"/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8" name="Рисунок 7" descr="IMG-20180503-WA00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772816"/>
            <a:ext cx="3384376" cy="2538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IMG-20180503-WA00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4005064"/>
            <a:ext cx="3419872" cy="25649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IMG-20180503-WA001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3928" y="1772816"/>
            <a:ext cx="3359832" cy="25198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6" name="Picture 2" descr="http://superme.pro/img/home/danc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3933056"/>
            <a:ext cx="3477047" cy="25755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431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etodist\Desktop\fon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Вторым большим направлением работы </a:t>
            </a:r>
            <a:b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педагогического коллектива является </a:t>
            </a:r>
            <a:b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речевое развитие детей</a:t>
            </a:r>
            <a:r>
              <a:rPr lang="ru-RU" sz="2400" b="1" dirty="0">
                <a:latin typeface="Arial Black" panose="020B0A04020102020204" pitchFamily="34" charset="0"/>
              </a:rPr>
              <a:t/>
            </a:r>
            <a:br>
              <a:rPr lang="ru-RU" sz="2400" b="1" dirty="0">
                <a:latin typeface="Arial Black" panose="020B0A04020102020204" pitchFamily="34" charset="0"/>
              </a:rPr>
            </a:br>
            <a:endParaRPr lang="ru-RU" sz="2400" b="1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664" y="1916832"/>
            <a:ext cx="6488632" cy="41373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Кружок по 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экологии «Юный эколог»</a:t>
            </a:r>
            <a:endParaRPr lang="ru-RU" sz="2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 descr="C:\Users\User\Documents\Bluetooth Folder\IMG-20180305-WA00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20888"/>
            <a:ext cx="442798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MG_20170426_000652_599.jpg"/>
          <p:cNvPicPr>
            <a:picLocks noChangeAspect="1"/>
          </p:cNvPicPr>
          <p:nvPr/>
        </p:nvPicPr>
        <p:blipFill>
          <a:blip r:embed="rId4" cstate="print"/>
          <a:srcRect t="19626" b="34640"/>
          <a:stretch>
            <a:fillRect/>
          </a:stretch>
        </p:blipFill>
        <p:spPr>
          <a:xfrm>
            <a:off x="0" y="5219056"/>
            <a:ext cx="3583637" cy="1638944"/>
          </a:xfrm>
          <a:prstGeom prst="rect">
            <a:avLst/>
          </a:prstGeom>
        </p:spPr>
      </p:pic>
      <p:pic>
        <p:nvPicPr>
          <p:cNvPr id="5121" name="Picture 1" descr="F:\МЕРОПРИЯТИЯ - МКДОУ СОЛНЫШКО\2017-2018 учебный год\22.03.2018 г. по развития речи  восп.Гаджимурзаева Б.З\IMG-20180324-WA0109.jpg"/>
          <p:cNvPicPr>
            <a:picLocks noChangeAspect="1" noChangeArrowheads="1"/>
          </p:cNvPicPr>
          <p:nvPr/>
        </p:nvPicPr>
        <p:blipFill>
          <a:blip r:embed="rId5" cstate="print"/>
          <a:srcRect b="21796"/>
          <a:stretch>
            <a:fillRect/>
          </a:stretch>
        </p:blipFill>
        <p:spPr bwMode="auto">
          <a:xfrm>
            <a:off x="4355976" y="2420888"/>
            <a:ext cx="4788024" cy="2880320"/>
          </a:xfrm>
          <a:prstGeom prst="rect">
            <a:avLst/>
          </a:prstGeom>
          <a:noFill/>
        </p:spPr>
      </p:pic>
      <p:pic>
        <p:nvPicPr>
          <p:cNvPr id="8" name="Рисунок 7" descr="DSCN6014.JPG"/>
          <p:cNvPicPr>
            <a:picLocks noChangeAspect="1"/>
          </p:cNvPicPr>
          <p:nvPr/>
        </p:nvPicPr>
        <p:blipFill>
          <a:blip r:embed="rId6" cstate="print"/>
          <a:srcRect t="13251" b="24800"/>
          <a:stretch>
            <a:fillRect/>
          </a:stretch>
        </p:blipFill>
        <p:spPr>
          <a:xfrm>
            <a:off x="3563888" y="5229200"/>
            <a:ext cx="5580112" cy="16287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324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etodist\Desktop\fon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908720"/>
            <a:ext cx="7344816" cy="52174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Занятие </a:t>
            </a:r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по подготовке к обучению грамоте «Всезнайка»</a:t>
            </a:r>
          </a:p>
          <a:p>
            <a:pPr marL="0" indent="0" algn="ctr">
              <a:buNone/>
            </a:pPr>
            <a:endParaRPr lang="ru-RU" sz="2400" b="1" dirty="0"/>
          </a:p>
        </p:txBody>
      </p:sp>
      <p:pic>
        <p:nvPicPr>
          <p:cNvPr id="5" name="Рисунок 4" descr="20170601_102809.jpg"/>
          <p:cNvPicPr>
            <a:picLocks noChangeAspect="1"/>
          </p:cNvPicPr>
          <p:nvPr/>
        </p:nvPicPr>
        <p:blipFill>
          <a:blip r:embed="rId3" cstate="print"/>
          <a:srcRect t="10801" r="13009"/>
          <a:stretch>
            <a:fillRect/>
          </a:stretch>
        </p:blipFill>
        <p:spPr>
          <a:xfrm>
            <a:off x="0" y="1858472"/>
            <a:ext cx="3923928" cy="2221727"/>
          </a:xfrm>
          <a:prstGeom prst="rect">
            <a:avLst/>
          </a:prstGeom>
        </p:spPr>
      </p:pic>
      <p:pic>
        <p:nvPicPr>
          <p:cNvPr id="6" name="Рисунок 5" descr="IMG_20180203_215511_302.jpg"/>
          <p:cNvPicPr>
            <a:picLocks noChangeAspect="1"/>
          </p:cNvPicPr>
          <p:nvPr/>
        </p:nvPicPr>
        <p:blipFill>
          <a:blip r:embed="rId4" cstate="print"/>
          <a:srcRect t="7964" b="21818"/>
          <a:stretch>
            <a:fillRect/>
          </a:stretch>
        </p:blipFill>
        <p:spPr>
          <a:xfrm>
            <a:off x="0" y="4077072"/>
            <a:ext cx="3960440" cy="2780928"/>
          </a:xfrm>
          <a:prstGeom prst="rect">
            <a:avLst/>
          </a:prstGeom>
        </p:spPr>
      </p:pic>
      <p:pic>
        <p:nvPicPr>
          <p:cNvPr id="7" name="Рисунок 6" descr="IMG-20170411-WA006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3928" y="4005064"/>
            <a:ext cx="5220072" cy="2852936"/>
          </a:xfrm>
          <a:prstGeom prst="rect">
            <a:avLst/>
          </a:prstGeom>
        </p:spPr>
      </p:pic>
      <p:pic>
        <p:nvPicPr>
          <p:cNvPr id="8" name="Рисунок 7" descr="IMG-20170417-WA013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23928" y="1844824"/>
            <a:ext cx="5220072" cy="23617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2271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etodist\Desktop\fon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32048" y="753400"/>
            <a:ext cx="6804248" cy="119675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Достижения ДОУ </a:t>
            </a:r>
            <a:br>
              <a:rPr lang="ru-RU" sz="32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за последние 3 года</a:t>
            </a:r>
            <a:endParaRPr lang="ru-RU" sz="32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 descr="Почт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1844824"/>
            <a:ext cx="1152127" cy="1630553"/>
          </a:xfrm>
          <a:prstGeom prst="rect">
            <a:avLst/>
          </a:prstGeom>
        </p:spPr>
      </p:pic>
      <p:pic>
        <p:nvPicPr>
          <p:cNvPr id="6" name="Рисунок 5" descr="Почта00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0" y="1844824"/>
            <a:ext cx="1164632" cy="1648252"/>
          </a:xfrm>
          <a:prstGeom prst="rect">
            <a:avLst/>
          </a:prstGeom>
        </p:spPr>
      </p:pic>
      <p:pic>
        <p:nvPicPr>
          <p:cNvPr id="7" name="Рисунок 6" descr="Почта00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1844824"/>
            <a:ext cx="1152128" cy="1630555"/>
          </a:xfrm>
          <a:prstGeom prst="rect">
            <a:avLst/>
          </a:prstGeom>
        </p:spPr>
      </p:pic>
      <p:pic>
        <p:nvPicPr>
          <p:cNvPr id="8" name="Рисунок 7" descr="Почта00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84168" y="1844824"/>
            <a:ext cx="1187624" cy="1680791"/>
          </a:xfrm>
          <a:prstGeom prst="rect">
            <a:avLst/>
          </a:prstGeom>
        </p:spPr>
      </p:pic>
      <p:pic>
        <p:nvPicPr>
          <p:cNvPr id="10" name="Рисунок 9" descr="Почта000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64096" y="1833327"/>
            <a:ext cx="1115616" cy="1578880"/>
          </a:xfrm>
          <a:prstGeom prst="rect">
            <a:avLst/>
          </a:prstGeom>
        </p:spPr>
      </p:pic>
      <p:pic>
        <p:nvPicPr>
          <p:cNvPr id="11" name="Рисунок 10" descr="Почта000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98257" y="3552728"/>
            <a:ext cx="1152128" cy="1630555"/>
          </a:xfrm>
          <a:prstGeom prst="rect">
            <a:avLst/>
          </a:prstGeom>
        </p:spPr>
      </p:pic>
      <p:pic>
        <p:nvPicPr>
          <p:cNvPr id="12" name="Рисунок 11" descr="Почта000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411760" y="3540523"/>
            <a:ext cx="1155683" cy="1635586"/>
          </a:xfrm>
          <a:prstGeom prst="rect">
            <a:avLst/>
          </a:prstGeom>
        </p:spPr>
      </p:pic>
      <p:pic>
        <p:nvPicPr>
          <p:cNvPr id="13" name="Рисунок 12" descr="Почта0009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491880" y="3552728"/>
            <a:ext cx="1161667" cy="1644055"/>
          </a:xfrm>
          <a:prstGeom prst="rect">
            <a:avLst/>
          </a:prstGeom>
        </p:spPr>
      </p:pic>
      <p:pic>
        <p:nvPicPr>
          <p:cNvPr id="14" name="Рисунок 13" descr="Почта001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628485" y="3552728"/>
            <a:ext cx="1167651" cy="1652524"/>
          </a:xfrm>
          <a:prstGeom prst="rect">
            <a:avLst/>
          </a:prstGeom>
        </p:spPr>
      </p:pic>
      <p:pic>
        <p:nvPicPr>
          <p:cNvPr id="15" name="Рисунок 14" descr="Почта0014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67246" y="3552728"/>
            <a:ext cx="1184573" cy="1676472"/>
          </a:xfrm>
          <a:prstGeom prst="rect">
            <a:avLst/>
          </a:prstGeom>
        </p:spPr>
      </p:pic>
      <p:pic>
        <p:nvPicPr>
          <p:cNvPr id="16" name="Рисунок 15" descr="Почта0016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948264" y="3540523"/>
            <a:ext cx="1107611" cy="1567552"/>
          </a:xfrm>
          <a:prstGeom prst="rect">
            <a:avLst/>
          </a:prstGeom>
        </p:spPr>
      </p:pic>
      <p:pic>
        <p:nvPicPr>
          <p:cNvPr id="17" name="Рисунок 16" descr="Почта0017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996782" y="3552728"/>
            <a:ext cx="1147217" cy="1623604"/>
          </a:xfrm>
          <a:prstGeom prst="rect">
            <a:avLst/>
          </a:prstGeom>
        </p:spPr>
      </p:pic>
      <p:pic>
        <p:nvPicPr>
          <p:cNvPr id="18" name="Рисунок 17" descr="Почта0018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0" y="3552728"/>
            <a:ext cx="1159062" cy="1640368"/>
          </a:xfrm>
          <a:prstGeom prst="rect">
            <a:avLst/>
          </a:prstGeom>
        </p:spPr>
      </p:pic>
      <p:pic>
        <p:nvPicPr>
          <p:cNvPr id="19" name="Рисунок 18" descr="Почта0019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063880" y="5329355"/>
            <a:ext cx="1080120" cy="1528645"/>
          </a:xfrm>
          <a:prstGeom prst="rect">
            <a:avLst/>
          </a:prstGeom>
        </p:spPr>
      </p:pic>
      <p:pic>
        <p:nvPicPr>
          <p:cNvPr id="20" name="Рисунок 19" descr="Почта0020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876256" y="5227445"/>
            <a:ext cx="1152128" cy="1630555"/>
          </a:xfrm>
          <a:prstGeom prst="rect">
            <a:avLst/>
          </a:prstGeom>
        </p:spPr>
      </p:pic>
      <p:pic>
        <p:nvPicPr>
          <p:cNvPr id="21" name="Рисунок 20" descr="Почта0023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724128" y="5329355"/>
            <a:ext cx="1152127" cy="1528645"/>
          </a:xfrm>
          <a:prstGeom prst="rect">
            <a:avLst/>
          </a:prstGeom>
        </p:spPr>
      </p:pic>
      <p:pic>
        <p:nvPicPr>
          <p:cNvPr id="22" name="Рисунок 21" descr="Почта0024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4644008" y="5329355"/>
            <a:ext cx="1152127" cy="1528645"/>
          </a:xfrm>
          <a:prstGeom prst="rect">
            <a:avLst/>
          </a:prstGeom>
        </p:spPr>
      </p:pic>
      <p:pic>
        <p:nvPicPr>
          <p:cNvPr id="23" name="Рисунок 22" descr="Почта0025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563888" y="5329355"/>
            <a:ext cx="1080119" cy="1528645"/>
          </a:xfrm>
          <a:prstGeom prst="rect">
            <a:avLst/>
          </a:prstGeom>
        </p:spPr>
      </p:pic>
      <p:pic>
        <p:nvPicPr>
          <p:cNvPr id="24" name="Рисунок 23" descr="Почта0026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2411760" y="5329072"/>
            <a:ext cx="1152128" cy="1528928"/>
          </a:xfrm>
          <a:prstGeom prst="rect">
            <a:avLst/>
          </a:prstGeom>
        </p:spPr>
      </p:pic>
      <p:pic>
        <p:nvPicPr>
          <p:cNvPr id="25" name="Рисунок 24" descr="Почта0027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187624" y="5301208"/>
            <a:ext cx="1224135" cy="1556792"/>
          </a:xfrm>
          <a:prstGeom prst="rect">
            <a:avLst/>
          </a:prstGeom>
        </p:spPr>
      </p:pic>
      <p:pic>
        <p:nvPicPr>
          <p:cNvPr id="26" name="Рисунок 25" descr="Почта0028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" y="5279120"/>
            <a:ext cx="1187623" cy="15788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5549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</TotalTime>
  <Words>145</Words>
  <Application>Microsoft Office PowerPoint</Application>
  <PresentationFormat>Экран (4:3)</PresentationFormat>
  <Paragraphs>50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с.Н-Казанище  Буйнакского района  Республики Дагестан  </vt:lpstr>
      <vt:lpstr>  Муниципальное казенное  дошкольное образовательное учреждение  «Детский сад «Солнышко»  общеразвивающего вида с.Н-Казанище  </vt:lpstr>
      <vt:lpstr>НАШ ДЕТСКИЙ САД</vt:lpstr>
      <vt:lpstr>Слайд 4</vt:lpstr>
      <vt:lpstr>  Физкультурно-оздоровительное направление ориентировано на формирование основ здорового образа жизни,  на укрепление здоровья, физического и психического развития, эмоционального благополучия каждого ребенка. Коллектив успешно внедряет здоровьесберегающие, инновационные технологии по оздоровлению детей.</vt:lpstr>
      <vt:lpstr>Слайд 6</vt:lpstr>
      <vt:lpstr>Вторым большим направлением работы  педагогического коллектива является  речевое развитие детей </vt:lpstr>
      <vt:lpstr>Слайд 8</vt:lpstr>
      <vt:lpstr>Достижения ДОУ  за последние 3 года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бюджетное дошкольное образовательное учреждение города Омска «Центр развития ребенка – детский сад № 345»</dc:title>
  <dc:creator>Сергей</dc:creator>
  <cp:lastModifiedBy>Lenovo</cp:lastModifiedBy>
  <cp:revision>76</cp:revision>
  <dcterms:created xsi:type="dcterms:W3CDTF">2016-10-08T11:27:41Z</dcterms:created>
  <dcterms:modified xsi:type="dcterms:W3CDTF">2018-05-12T13:02:28Z</dcterms:modified>
</cp:coreProperties>
</file>