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diagrams/quickStyle2.xml" ContentType="application/vnd.openxmlformats-officedocument.drawingml.diagramStyle+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tags/tag9.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tags/tag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 id="280" r:id="rId3"/>
    <p:sldId id="277" r:id="rId4"/>
    <p:sldId id="292" r:id="rId5"/>
    <p:sldId id="305" r:id="rId6"/>
    <p:sldId id="294" r:id="rId7"/>
    <p:sldId id="288" r:id="rId8"/>
    <p:sldId id="282" r:id="rId9"/>
    <p:sldId id="304" r:id="rId10"/>
    <p:sldId id="291" r:id="rId11"/>
  </p:sldIdLst>
  <p:sldSz cx="9144000" cy="6858000" type="screen4x3"/>
  <p:notesSz cx="6888163" cy="100203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Клюшкины"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23"/>
    <p:penClr>
      <a:srgbClr val="99FF66"/>
    </p:penClr>
    <p:extLst>
      <p:ext uri="{EC167BDD-8182-4AB7-AECC-EB403E3ABB37}">
        <p14:laserClr xmlns:p14="http://schemas.microsoft.com/office/powerpoint/2010/main" xmlns="">
          <a:srgbClr val="00FF00"/>
        </p14:laserClr>
      </p:ext>
      <p:ext uri="{2FDB2607-1784-4EEB-B798-7EB5836EED8A}">
        <p14:showMediaCtrls xmlns:p14="http://schemas.microsoft.com/office/powerpoint/2010/main" xmlns="" val="1"/>
      </p:ext>
    </p:extLst>
  </p:showPr>
  <p:clrMru>
    <a:srgbClr val="FF00FF"/>
    <a:srgbClr val="FF9900"/>
    <a:srgbClr val="009900"/>
    <a:srgbClr val="CC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250" autoAdjust="0"/>
    <p:restoredTop sz="94660"/>
  </p:normalViewPr>
  <p:slideViewPr>
    <p:cSldViewPr>
      <p:cViewPr>
        <p:scale>
          <a:sx n="60" d="100"/>
          <a:sy n="60" d="100"/>
        </p:scale>
        <p:origin x="-1410" y="-1008"/>
      </p:cViewPr>
      <p:guideLst>
        <p:guide orient="horz"/>
        <p:guide/>
      </p:guideLst>
    </p:cSldViewPr>
  </p:slideViewPr>
  <p:notesTextViewPr>
    <p:cViewPr>
      <p:scale>
        <a:sx n="100" d="100"/>
        <a:sy n="100" d="100"/>
      </p:scale>
      <p:origin x="0" y="0"/>
    </p:cViewPr>
  </p:notesTextViewPr>
  <p:sorterViewPr>
    <p:cViewPr>
      <p:scale>
        <a:sx n="90" d="100"/>
        <a:sy n="9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E7F1AE-CD57-4C68-B18D-228EF1A1122E}" type="doc">
      <dgm:prSet loTypeId="urn:microsoft.com/office/officeart/2005/8/layout/venn1" loCatId="relationship" qsTypeId="urn:microsoft.com/office/officeart/2005/8/quickstyle/3d1" qsCatId="3D" csTypeId="urn:microsoft.com/office/officeart/2005/8/colors/colorful5" csCatId="colorful" phldr="1"/>
      <dgm:spPr/>
      <dgm:t>
        <a:bodyPr/>
        <a:lstStyle/>
        <a:p>
          <a:endParaRPr lang="ru-RU"/>
        </a:p>
      </dgm:t>
    </dgm:pt>
    <dgm:pt modelId="{3A5F195D-59AA-4E9B-81AE-FA4F19925F67}">
      <dgm:prSet custT="1"/>
      <dgm:spPr/>
      <dgm:t>
        <a:bodyPr/>
        <a:lstStyle/>
        <a:p>
          <a:pPr rtl="0"/>
          <a:r>
            <a:rPr lang="ru-RU" sz="1400" b="1" i="0" dirty="0" smtClean="0">
              <a:solidFill>
                <a:schemeClr val="accent5"/>
              </a:solidFill>
            </a:rPr>
            <a:t>4. Является одним из методов развивающего обучения и самообразования;</a:t>
          </a:r>
          <a:endParaRPr lang="ru-RU" sz="1400" i="0" dirty="0">
            <a:solidFill>
              <a:schemeClr val="accent5"/>
            </a:solidFill>
          </a:endParaRPr>
        </a:p>
      </dgm:t>
    </dgm:pt>
    <dgm:pt modelId="{0097F5CD-3F2C-4296-87AE-EE02912D39ED}" type="parTrans" cxnId="{87392030-2267-461C-B6CB-5B289C93F255}">
      <dgm:prSet/>
      <dgm:spPr/>
      <dgm:t>
        <a:bodyPr/>
        <a:lstStyle/>
        <a:p>
          <a:endParaRPr lang="ru-RU"/>
        </a:p>
      </dgm:t>
    </dgm:pt>
    <dgm:pt modelId="{823ECF12-7E2D-4C4B-9313-5E33A56C6409}" type="sibTrans" cxnId="{87392030-2267-461C-B6CB-5B289C93F255}">
      <dgm:prSet/>
      <dgm:spPr/>
      <dgm:t>
        <a:bodyPr/>
        <a:lstStyle/>
        <a:p>
          <a:endParaRPr lang="ru-RU"/>
        </a:p>
      </dgm:t>
    </dgm:pt>
    <dgm:pt modelId="{ED5BF2BF-79A7-4C5B-A8DD-F0B055C996D9}">
      <dgm:prSet custT="1"/>
      <dgm:spPr/>
      <dgm:t>
        <a:bodyPr/>
        <a:lstStyle/>
        <a:p>
          <a:pPr rtl="0"/>
          <a:r>
            <a:rPr lang="ru-RU" sz="1400" b="1" i="1" dirty="0" smtClean="0">
              <a:solidFill>
                <a:srgbClr val="0070C0"/>
              </a:solidFill>
            </a:rPr>
            <a:t>5. Способствует выработке исследовательских умений</a:t>
          </a:r>
          <a:r>
            <a:rPr lang="ru-RU" sz="600" b="1" i="1" dirty="0" smtClean="0"/>
            <a:t>;</a:t>
          </a:r>
          <a:endParaRPr lang="ru-RU" sz="600" dirty="0"/>
        </a:p>
      </dgm:t>
    </dgm:pt>
    <dgm:pt modelId="{B08A2466-6815-4C32-93EF-1EB9313D211D}" type="parTrans" cxnId="{240F5A49-F8AC-4899-919F-65939816B930}">
      <dgm:prSet/>
      <dgm:spPr/>
      <dgm:t>
        <a:bodyPr/>
        <a:lstStyle/>
        <a:p>
          <a:endParaRPr lang="ru-RU"/>
        </a:p>
      </dgm:t>
    </dgm:pt>
    <dgm:pt modelId="{CF80D8C4-5FBB-4FE2-97BF-B2BA5D7192E7}" type="sibTrans" cxnId="{240F5A49-F8AC-4899-919F-65939816B930}">
      <dgm:prSet/>
      <dgm:spPr/>
      <dgm:t>
        <a:bodyPr/>
        <a:lstStyle/>
        <a:p>
          <a:endParaRPr lang="ru-RU"/>
        </a:p>
      </dgm:t>
    </dgm:pt>
    <dgm:pt modelId="{B88DA594-01AC-4D9C-B5C1-E1F226D7454D}">
      <dgm:prSet custT="1"/>
      <dgm:spPr/>
      <dgm:t>
        <a:bodyPr/>
        <a:lstStyle/>
        <a:p>
          <a:pPr rtl="0"/>
          <a:r>
            <a:rPr lang="ru-RU" sz="1400" b="1" i="1" dirty="0" smtClean="0">
              <a:solidFill>
                <a:srgbClr val="7030A0"/>
              </a:solidFill>
            </a:rPr>
            <a:t>6. Способствует развитию креативности и логического мышления</a:t>
          </a:r>
          <a:r>
            <a:rPr lang="ru-RU" sz="600" b="1" i="1" dirty="0" smtClean="0">
              <a:solidFill>
                <a:srgbClr val="7030A0"/>
              </a:solidFill>
            </a:rPr>
            <a:t>;</a:t>
          </a:r>
          <a:endParaRPr lang="ru-RU" sz="600" dirty="0">
            <a:solidFill>
              <a:srgbClr val="7030A0"/>
            </a:solidFill>
          </a:endParaRPr>
        </a:p>
      </dgm:t>
    </dgm:pt>
    <dgm:pt modelId="{CF9CEC25-3487-4564-83A2-239F7C9CC88D}" type="parTrans" cxnId="{51EA0FB6-C80C-4E51-82E5-FB242479B1E6}">
      <dgm:prSet/>
      <dgm:spPr/>
      <dgm:t>
        <a:bodyPr/>
        <a:lstStyle/>
        <a:p>
          <a:endParaRPr lang="ru-RU"/>
        </a:p>
      </dgm:t>
    </dgm:pt>
    <dgm:pt modelId="{CD55BA6D-6C3F-4288-B5B8-7FFD849B1440}" type="sibTrans" cxnId="{51EA0FB6-C80C-4E51-82E5-FB242479B1E6}">
      <dgm:prSet/>
      <dgm:spPr/>
      <dgm:t>
        <a:bodyPr/>
        <a:lstStyle/>
        <a:p>
          <a:endParaRPr lang="ru-RU"/>
        </a:p>
      </dgm:t>
    </dgm:pt>
    <dgm:pt modelId="{BF8B83F5-1398-4B0E-BDF7-2A378ED7102C}">
      <dgm:prSet custT="1"/>
      <dgm:spPr/>
      <dgm:t>
        <a:bodyPr/>
        <a:lstStyle/>
        <a:p>
          <a:pPr rtl="0"/>
          <a:r>
            <a:rPr lang="ru-RU" sz="1400" b="1" i="1" dirty="0" smtClean="0">
              <a:solidFill>
                <a:schemeClr val="accent2">
                  <a:lumMod val="75000"/>
                </a:schemeClr>
              </a:solidFill>
            </a:rPr>
            <a:t>7. Объединяет знания, полученные на курсах повышения квалификации</a:t>
          </a:r>
          <a:r>
            <a:rPr lang="ru-RU" sz="800" b="1" i="1" dirty="0" smtClean="0">
              <a:solidFill>
                <a:schemeClr val="accent2">
                  <a:lumMod val="75000"/>
                </a:schemeClr>
              </a:solidFill>
            </a:rPr>
            <a:t>;</a:t>
          </a:r>
          <a:endParaRPr lang="ru-RU" sz="800" dirty="0">
            <a:solidFill>
              <a:schemeClr val="accent2">
                <a:lumMod val="75000"/>
              </a:schemeClr>
            </a:solidFill>
          </a:endParaRPr>
        </a:p>
      </dgm:t>
    </dgm:pt>
    <dgm:pt modelId="{14601801-16D5-4B77-9FBD-D710A7472B43}" type="parTrans" cxnId="{D38DA786-1010-4DFD-9C5F-3F40A5A342A4}">
      <dgm:prSet/>
      <dgm:spPr/>
      <dgm:t>
        <a:bodyPr/>
        <a:lstStyle/>
        <a:p>
          <a:endParaRPr lang="ru-RU"/>
        </a:p>
      </dgm:t>
    </dgm:pt>
    <dgm:pt modelId="{5368D01C-390A-4BAC-A4C0-CB5D163697B3}" type="sibTrans" cxnId="{D38DA786-1010-4DFD-9C5F-3F40A5A342A4}">
      <dgm:prSet/>
      <dgm:spPr/>
      <dgm:t>
        <a:bodyPr/>
        <a:lstStyle/>
        <a:p>
          <a:endParaRPr lang="ru-RU"/>
        </a:p>
      </dgm:t>
    </dgm:pt>
    <dgm:pt modelId="{67B5C7D0-A4FB-40BB-80D3-2268403D5E71}">
      <dgm:prSet/>
      <dgm:spPr/>
      <dgm:t>
        <a:bodyPr/>
        <a:lstStyle/>
        <a:p>
          <a:pPr rtl="0"/>
          <a:r>
            <a:rPr lang="ru-RU" b="1" i="1" dirty="0" smtClean="0">
              <a:solidFill>
                <a:srgbClr val="FF0000"/>
              </a:solidFill>
            </a:rPr>
            <a:t>1. Является одной из форм организации воспитательно-образовательной работы;</a:t>
          </a:r>
          <a:endParaRPr lang="ru-RU" dirty="0">
            <a:solidFill>
              <a:srgbClr val="FF0000"/>
            </a:solidFill>
          </a:endParaRPr>
        </a:p>
      </dgm:t>
    </dgm:pt>
    <dgm:pt modelId="{2768CF88-C433-41D6-B73C-9D97F2A8C894}" type="parTrans" cxnId="{D71F7583-10F2-4CD5-A7E5-418A4B8FD476}">
      <dgm:prSet/>
      <dgm:spPr/>
      <dgm:t>
        <a:bodyPr/>
        <a:lstStyle/>
        <a:p>
          <a:endParaRPr lang="ru-RU"/>
        </a:p>
      </dgm:t>
    </dgm:pt>
    <dgm:pt modelId="{D543FAB5-B2D6-4772-85E3-EEE05A82D0D4}" type="sibTrans" cxnId="{D71F7583-10F2-4CD5-A7E5-418A4B8FD476}">
      <dgm:prSet/>
      <dgm:spPr/>
      <dgm:t>
        <a:bodyPr/>
        <a:lstStyle/>
        <a:p>
          <a:endParaRPr lang="ru-RU"/>
        </a:p>
      </dgm:t>
    </dgm:pt>
    <dgm:pt modelId="{0A0B12DB-1555-469C-A8A4-EBFDD17F6D61}">
      <dgm:prSet custT="1"/>
      <dgm:spPr/>
      <dgm:t>
        <a:bodyPr/>
        <a:lstStyle/>
        <a:p>
          <a:pPr rtl="0"/>
          <a:r>
            <a:rPr lang="ru-RU" sz="1400" b="1" i="1" dirty="0" smtClean="0">
              <a:solidFill>
                <a:schemeClr val="accent6">
                  <a:lumMod val="50000"/>
                </a:schemeClr>
              </a:solidFill>
            </a:rPr>
            <a:t>2. Повышает </a:t>
          </a:r>
        </a:p>
        <a:p>
          <a:pPr rtl="0"/>
          <a:r>
            <a:rPr lang="ru-RU" sz="1400" b="1" i="1" dirty="0" smtClean="0">
              <a:solidFill>
                <a:schemeClr val="accent6">
                  <a:lumMod val="50000"/>
                </a:schemeClr>
              </a:solidFill>
            </a:rPr>
            <a:t>компетентность </a:t>
          </a:r>
        </a:p>
        <a:p>
          <a:pPr rtl="0"/>
          <a:r>
            <a:rPr lang="ru-RU" sz="1400" b="1" i="1" dirty="0" smtClean="0">
              <a:solidFill>
                <a:schemeClr val="accent6">
                  <a:lumMod val="50000"/>
                </a:schemeClr>
              </a:solidFill>
            </a:rPr>
            <a:t>педагога;</a:t>
          </a:r>
          <a:endParaRPr lang="ru-RU" sz="1400" dirty="0">
            <a:solidFill>
              <a:schemeClr val="accent6">
                <a:lumMod val="50000"/>
              </a:schemeClr>
            </a:solidFill>
          </a:endParaRPr>
        </a:p>
      </dgm:t>
    </dgm:pt>
    <dgm:pt modelId="{2C200C81-59E7-492C-95C6-904945DB4EE4}" type="parTrans" cxnId="{326291DD-B84F-4FC9-8851-A9F780305577}">
      <dgm:prSet/>
      <dgm:spPr/>
      <dgm:t>
        <a:bodyPr/>
        <a:lstStyle/>
        <a:p>
          <a:endParaRPr lang="ru-RU"/>
        </a:p>
      </dgm:t>
    </dgm:pt>
    <dgm:pt modelId="{A4340EC8-8240-45BA-91FF-715EA5E2653C}" type="sibTrans" cxnId="{326291DD-B84F-4FC9-8851-A9F780305577}">
      <dgm:prSet/>
      <dgm:spPr/>
      <dgm:t>
        <a:bodyPr/>
        <a:lstStyle/>
        <a:p>
          <a:endParaRPr lang="ru-RU"/>
        </a:p>
      </dgm:t>
    </dgm:pt>
    <dgm:pt modelId="{EB3FBDB3-B02D-46A8-9759-BF3394B4B2A5}">
      <dgm:prSet custT="1"/>
      <dgm:spPr/>
      <dgm:t>
        <a:bodyPr/>
        <a:lstStyle/>
        <a:p>
          <a:pPr rtl="0"/>
          <a:r>
            <a:rPr lang="ru-RU" sz="1400" b="1" i="1" dirty="0" smtClean="0">
              <a:solidFill>
                <a:srgbClr val="00B050"/>
              </a:solidFill>
            </a:rPr>
            <a:t>3. Повышает качество образовательного процесса;</a:t>
          </a:r>
          <a:endParaRPr lang="ru-RU" sz="1400" dirty="0">
            <a:solidFill>
              <a:srgbClr val="00B050"/>
            </a:solidFill>
          </a:endParaRPr>
        </a:p>
      </dgm:t>
    </dgm:pt>
    <dgm:pt modelId="{5BFE03A0-22C0-4F2F-80E3-0D7227D8339D}" type="parTrans" cxnId="{A5ABFA2A-D016-4DAB-9212-89801B415B8E}">
      <dgm:prSet/>
      <dgm:spPr/>
      <dgm:t>
        <a:bodyPr/>
        <a:lstStyle/>
        <a:p>
          <a:endParaRPr lang="ru-RU"/>
        </a:p>
      </dgm:t>
    </dgm:pt>
    <dgm:pt modelId="{FFBA4F9B-3EBF-4FA4-8E1D-C118C258DDB0}" type="sibTrans" cxnId="{A5ABFA2A-D016-4DAB-9212-89801B415B8E}">
      <dgm:prSet/>
      <dgm:spPr/>
      <dgm:t>
        <a:bodyPr/>
        <a:lstStyle/>
        <a:p>
          <a:endParaRPr lang="ru-RU"/>
        </a:p>
      </dgm:t>
    </dgm:pt>
    <dgm:pt modelId="{F4D23E4B-B61A-47A5-8CD7-EA4C2F8E8447}">
      <dgm:prSet/>
      <dgm:spPr/>
      <dgm:t>
        <a:bodyPr/>
        <a:lstStyle/>
        <a:p>
          <a:endParaRPr lang="ru-RU"/>
        </a:p>
      </dgm:t>
    </dgm:pt>
    <dgm:pt modelId="{5A971EE9-C063-4B98-8606-A56177DD387B}" type="parTrans" cxnId="{0401DE67-97E5-4574-85E3-3A2A2CF70F27}">
      <dgm:prSet/>
      <dgm:spPr/>
      <dgm:t>
        <a:bodyPr/>
        <a:lstStyle/>
        <a:p>
          <a:endParaRPr lang="ru-RU"/>
        </a:p>
      </dgm:t>
    </dgm:pt>
    <dgm:pt modelId="{3BB5FE3B-C8FF-4626-997B-5137F4FAC452}" type="sibTrans" cxnId="{0401DE67-97E5-4574-85E3-3A2A2CF70F27}">
      <dgm:prSet/>
      <dgm:spPr/>
      <dgm:t>
        <a:bodyPr/>
        <a:lstStyle/>
        <a:p>
          <a:endParaRPr lang="ru-RU"/>
        </a:p>
      </dgm:t>
    </dgm:pt>
    <dgm:pt modelId="{33261907-98FD-48E8-8C0E-B776DEB65303}" type="pres">
      <dgm:prSet presAssocID="{99E7F1AE-CD57-4C68-B18D-228EF1A1122E}" presName="compositeShape" presStyleCnt="0">
        <dgm:presLayoutVars>
          <dgm:chMax val="7"/>
          <dgm:dir/>
          <dgm:resizeHandles val="exact"/>
        </dgm:presLayoutVars>
      </dgm:prSet>
      <dgm:spPr/>
      <dgm:t>
        <a:bodyPr/>
        <a:lstStyle/>
        <a:p>
          <a:endParaRPr lang="ru-RU"/>
        </a:p>
      </dgm:t>
    </dgm:pt>
    <dgm:pt modelId="{9D7A8C91-0508-4471-A8CE-C354A25DCB17}" type="pres">
      <dgm:prSet presAssocID="{3A5F195D-59AA-4E9B-81AE-FA4F19925F67}" presName="circ1" presStyleLbl="vennNode1" presStyleIdx="0" presStyleCnt="7"/>
      <dgm:spPr/>
      <dgm:t>
        <a:bodyPr/>
        <a:lstStyle/>
        <a:p>
          <a:endParaRPr lang="ru-RU"/>
        </a:p>
      </dgm:t>
    </dgm:pt>
    <dgm:pt modelId="{C8EE8491-DCFE-46EB-BCDE-F9EDFA86ED63}" type="pres">
      <dgm:prSet presAssocID="{3A5F195D-59AA-4E9B-81AE-FA4F19925F67}" presName="circ1Tx" presStyleLbl="revTx" presStyleIdx="0" presStyleCnt="0" custScaleX="355719" custScaleY="136325" custLinFactNeighborX="-5758" custLinFactNeighborY="-11487">
        <dgm:presLayoutVars>
          <dgm:chMax val="0"/>
          <dgm:chPref val="0"/>
          <dgm:bulletEnabled val="1"/>
        </dgm:presLayoutVars>
      </dgm:prSet>
      <dgm:spPr/>
      <dgm:t>
        <a:bodyPr/>
        <a:lstStyle/>
        <a:p>
          <a:endParaRPr lang="ru-RU"/>
        </a:p>
      </dgm:t>
    </dgm:pt>
    <dgm:pt modelId="{784F1889-9A99-4050-93B1-7082149F9D19}" type="pres">
      <dgm:prSet presAssocID="{ED5BF2BF-79A7-4C5B-A8DD-F0B055C996D9}" presName="circ2" presStyleLbl="vennNode1" presStyleIdx="1" presStyleCnt="7"/>
      <dgm:spPr/>
      <dgm:t>
        <a:bodyPr/>
        <a:lstStyle/>
        <a:p>
          <a:endParaRPr lang="ru-RU"/>
        </a:p>
      </dgm:t>
    </dgm:pt>
    <dgm:pt modelId="{839C485B-AF32-48FA-A7ED-04275BF53F56}" type="pres">
      <dgm:prSet presAssocID="{ED5BF2BF-79A7-4C5B-A8DD-F0B055C996D9}" presName="circ2Tx" presStyleLbl="revTx" presStyleIdx="0" presStyleCnt="0" custScaleX="205116" custLinFactNeighborX="24033" custLinFactNeighborY="-38525">
        <dgm:presLayoutVars>
          <dgm:chMax val="0"/>
          <dgm:chPref val="0"/>
          <dgm:bulletEnabled val="1"/>
        </dgm:presLayoutVars>
      </dgm:prSet>
      <dgm:spPr/>
      <dgm:t>
        <a:bodyPr/>
        <a:lstStyle/>
        <a:p>
          <a:endParaRPr lang="ru-RU"/>
        </a:p>
      </dgm:t>
    </dgm:pt>
    <dgm:pt modelId="{0DABFEA1-A3B9-4D81-903D-A0FF7D54F36C}" type="pres">
      <dgm:prSet presAssocID="{B88DA594-01AC-4D9C-B5C1-E1F226D7454D}" presName="circ3" presStyleLbl="vennNode1" presStyleIdx="2" presStyleCnt="7"/>
      <dgm:spPr/>
      <dgm:t>
        <a:bodyPr/>
        <a:lstStyle/>
        <a:p>
          <a:endParaRPr lang="ru-RU"/>
        </a:p>
      </dgm:t>
    </dgm:pt>
    <dgm:pt modelId="{C87F0DF5-B5EF-41BE-8F97-8D503DE67786}" type="pres">
      <dgm:prSet presAssocID="{B88DA594-01AC-4D9C-B5C1-E1F226D7454D}" presName="circ3Tx" presStyleLbl="revTx" presStyleIdx="0" presStyleCnt="0" custScaleX="222750" custLinFactNeighborX="28422" custLinFactNeighborY="-67693">
        <dgm:presLayoutVars>
          <dgm:chMax val="0"/>
          <dgm:chPref val="0"/>
          <dgm:bulletEnabled val="1"/>
        </dgm:presLayoutVars>
      </dgm:prSet>
      <dgm:spPr/>
      <dgm:t>
        <a:bodyPr/>
        <a:lstStyle/>
        <a:p>
          <a:endParaRPr lang="ru-RU"/>
        </a:p>
      </dgm:t>
    </dgm:pt>
    <dgm:pt modelId="{708BF932-1971-41C0-9112-EBB544E6B031}" type="pres">
      <dgm:prSet presAssocID="{BF8B83F5-1398-4B0E-BDF7-2A378ED7102C}" presName="circ4" presStyleLbl="vennNode1" presStyleIdx="3" presStyleCnt="7"/>
      <dgm:spPr/>
      <dgm:t>
        <a:bodyPr/>
        <a:lstStyle/>
        <a:p>
          <a:endParaRPr lang="ru-RU"/>
        </a:p>
      </dgm:t>
    </dgm:pt>
    <dgm:pt modelId="{A8EAC65C-CC79-441D-8AE7-0A4A4C1019E9}" type="pres">
      <dgm:prSet presAssocID="{BF8B83F5-1398-4B0E-BDF7-2A378ED7102C}" presName="circ4Tx" presStyleLbl="revTx" presStyleIdx="0" presStyleCnt="0" custScaleX="160446" custScaleY="42602" custLinFactNeighborX="45170" custLinFactNeighborY="-48306">
        <dgm:presLayoutVars>
          <dgm:chMax val="0"/>
          <dgm:chPref val="0"/>
          <dgm:bulletEnabled val="1"/>
        </dgm:presLayoutVars>
      </dgm:prSet>
      <dgm:spPr/>
      <dgm:t>
        <a:bodyPr/>
        <a:lstStyle/>
        <a:p>
          <a:endParaRPr lang="ru-RU"/>
        </a:p>
      </dgm:t>
    </dgm:pt>
    <dgm:pt modelId="{04310EC8-A336-46AE-A0D5-25B1A8A87691}" type="pres">
      <dgm:prSet presAssocID="{67B5C7D0-A4FB-40BB-80D3-2268403D5E71}" presName="circ5" presStyleLbl="vennNode1" presStyleIdx="4" presStyleCnt="7"/>
      <dgm:spPr/>
      <dgm:t>
        <a:bodyPr/>
        <a:lstStyle/>
        <a:p>
          <a:endParaRPr lang="ru-RU"/>
        </a:p>
      </dgm:t>
    </dgm:pt>
    <dgm:pt modelId="{4E53BC45-8BC7-4B42-8B6A-D8D0E18C51D3}" type="pres">
      <dgm:prSet presAssocID="{67B5C7D0-A4FB-40BB-80D3-2268403D5E71}" presName="circ5Tx" presStyleLbl="revTx" presStyleIdx="0" presStyleCnt="0" custScaleX="164165" custLinFactNeighborX="-56540" custLinFactNeighborY="-67439">
        <dgm:presLayoutVars>
          <dgm:chMax val="0"/>
          <dgm:chPref val="0"/>
          <dgm:bulletEnabled val="1"/>
        </dgm:presLayoutVars>
      </dgm:prSet>
      <dgm:spPr/>
      <dgm:t>
        <a:bodyPr/>
        <a:lstStyle/>
        <a:p>
          <a:endParaRPr lang="ru-RU"/>
        </a:p>
      </dgm:t>
    </dgm:pt>
    <dgm:pt modelId="{01AC0978-A13E-46E4-A597-986F07974489}" type="pres">
      <dgm:prSet presAssocID="{0A0B12DB-1555-469C-A8A4-EBFDD17F6D61}" presName="circ6" presStyleLbl="vennNode1" presStyleIdx="5" presStyleCnt="7"/>
      <dgm:spPr/>
      <dgm:t>
        <a:bodyPr/>
        <a:lstStyle/>
        <a:p>
          <a:endParaRPr lang="ru-RU"/>
        </a:p>
      </dgm:t>
    </dgm:pt>
    <dgm:pt modelId="{30434B57-18B4-4C7D-925F-944BDA8142E7}" type="pres">
      <dgm:prSet presAssocID="{0A0B12DB-1555-469C-A8A4-EBFDD17F6D61}" presName="circ6Tx" presStyleLbl="revTx" presStyleIdx="0" presStyleCnt="0" custScaleX="210661" custLinFactNeighborX="-17831" custLinFactNeighborY="-41436">
        <dgm:presLayoutVars>
          <dgm:chMax val="0"/>
          <dgm:chPref val="0"/>
          <dgm:bulletEnabled val="1"/>
        </dgm:presLayoutVars>
      </dgm:prSet>
      <dgm:spPr/>
      <dgm:t>
        <a:bodyPr/>
        <a:lstStyle/>
        <a:p>
          <a:endParaRPr lang="ru-RU"/>
        </a:p>
      </dgm:t>
    </dgm:pt>
    <dgm:pt modelId="{629CC4CD-1825-4F37-830F-7288F35AB4B2}" type="pres">
      <dgm:prSet presAssocID="{EB3FBDB3-B02D-46A8-9759-BF3394B4B2A5}" presName="circ7" presStyleLbl="vennNode1" presStyleIdx="6" presStyleCnt="7"/>
      <dgm:spPr/>
      <dgm:t>
        <a:bodyPr/>
        <a:lstStyle/>
        <a:p>
          <a:endParaRPr lang="ru-RU"/>
        </a:p>
      </dgm:t>
    </dgm:pt>
    <dgm:pt modelId="{CB03CF4C-8451-4563-9315-92FE8B9C0A32}" type="pres">
      <dgm:prSet presAssocID="{EB3FBDB3-B02D-46A8-9759-BF3394B4B2A5}" presName="circ7Tx" presStyleLbl="revTx" presStyleIdx="0" presStyleCnt="0" custScaleX="171397" custLinFactNeighborX="-42005" custLinFactNeighborY="-8683">
        <dgm:presLayoutVars>
          <dgm:chMax val="0"/>
          <dgm:chPref val="0"/>
          <dgm:bulletEnabled val="1"/>
        </dgm:presLayoutVars>
      </dgm:prSet>
      <dgm:spPr/>
      <dgm:t>
        <a:bodyPr/>
        <a:lstStyle/>
        <a:p>
          <a:endParaRPr lang="ru-RU"/>
        </a:p>
      </dgm:t>
    </dgm:pt>
  </dgm:ptLst>
  <dgm:cxnLst>
    <dgm:cxn modelId="{3AE55460-BDEF-4B43-B66C-90A0B129D7A3}" type="presOf" srcId="{B88DA594-01AC-4D9C-B5C1-E1F226D7454D}" destId="{C87F0DF5-B5EF-41BE-8F97-8D503DE67786}" srcOrd="0" destOrd="0" presId="urn:microsoft.com/office/officeart/2005/8/layout/venn1"/>
    <dgm:cxn modelId="{FE2BFBA2-E266-4F81-9D65-986B0CE8FC32}" type="presOf" srcId="{BF8B83F5-1398-4B0E-BDF7-2A378ED7102C}" destId="{A8EAC65C-CC79-441D-8AE7-0A4A4C1019E9}" srcOrd="0" destOrd="0" presId="urn:microsoft.com/office/officeart/2005/8/layout/venn1"/>
    <dgm:cxn modelId="{672B038D-65F0-49FD-A42D-07D8641F424E}" type="presOf" srcId="{99E7F1AE-CD57-4C68-B18D-228EF1A1122E}" destId="{33261907-98FD-48E8-8C0E-B776DEB65303}" srcOrd="0" destOrd="0" presId="urn:microsoft.com/office/officeart/2005/8/layout/venn1"/>
    <dgm:cxn modelId="{D71F7583-10F2-4CD5-A7E5-418A4B8FD476}" srcId="{99E7F1AE-CD57-4C68-B18D-228EF1A1122E}" destId="{67B5C7D0-A4FB-40BB-80D3-2268403D5E71}" srcOrd="4" destOrd="0" parTransId="{2768CF88-C433-41D6-B73C-9D97F2A8C894}" sibTransId="{D543FAB5-B2D6-4772-85E3-EEE05A82D0D4}"/>
    <dgm:cxn modelId="{D38DA786-1010-4DFD-9C5F-3F40A5A342A4}" srcId="{99E7F1AE-CD57-4C68-B18D-228EF1A1122E}" destId="{BF8B83F5-1398-4B0E-BDF7-2A378ED7102C}" srcOrd="3" destOrd="0" parTransId="{14601801-16D5-4B77-9FBD-D710A7472B43}" sibTransId="{5368D01C-390A-4BAC-A4C0-CB5D163697B3}"/>
    <dgm:cxn modelId="{326291DD-B84F-4FC9-8851-A9F780305577}" srcId="{99E7F1AE-CD57-4C68-B18D-228EF1A1122E}" destId="{0A0B12DB-1555-469C-A8A4-EBFDD17F6D61}" srcOrd="5" destOrd="0" parTransId="{2C200C81-59E7-492C-95C6-904945DB4EE4}" sibTransId="{A4340EC8-8240-45BA-91FF-715EA5E2653C}"/>
    <dgm:cxn modelId="{ECC4882A-92EE-4EAE-BE29-F248091EFD0A}" type="presOf" srcId="{ED5BF2BF-79A7-4C5B-A8DD-F0B055C996D9}" destId="{839C485B-AF32-48FA-A7ED-04275BF53F56}" srcOrd="0" destOrd="0" presId="urn:microsoft.com/office/officeart/2005/8/layout/venn1"/>
    <dgm:cxn modelId="{240F5A49-F8AC-4899-919F-65939816B930}" srcId="{99E7F1AE-CD57-4C68-B18D-228EF1A1122E}" destId="{ED5BF2BF-79A7-4C5B-A8DD-F0B055C996D9}" srcOrd="1" destOrd="0" parTransId="{B08A2466-6815-4C32-93EF-1EB9313D211D}" sibTransId="{CF80D8C4-5FBB-4FE2-97BF-B2BA5D7192E7}"/>
    <dgm:cxn modelId="{E1BDE70A-B8ED-4663-B7D3-F05E8215291E}" type="presOf" srcId="{0A0B12DB-1555-469C-A8A4-EBFDD17F6D61}" destId="{30434B57-18B4-4C7D-925F-944BDA8142E7}" srcOrd="0" destOrd="0" presId="urn:microsoft.com/office/officeart/2005/8/layout/venn1"/>
    <dgm:cxn modelId="{51EA0FB6-C80C-4E51-82E5-FB242479B1E6}" srcId="{99E7F1AE-CD57-4C68-B18D-228EF1A1122E}" destId="{B88DA594-01AC-4D9C-B5C1-E1F226D7454D}" srcOrd="2" destOrd="0" parTransId="{CF9CEC25-3487-4564-83A2-239F7C9CC88D}" sibTransId="{CD55BA6D-6C3F-4288-B5B8-7FFD849B1440}"/>
    <dgm:cxn modelId="{A5ABFA2A-D016-4DAB-9212-89801B415B8E}" srcId="{99E7F1AE-CD57-4C68-B18D-228EF1A1122E}" destId="{EB3FBDB3-B02D-46A8-9759-BF3394B4B2A5}" srcOrd="6" destOrd="0" parTransId="{5BFE03A0-22C0-4F2F-80E3-0D7227D8339D}" sibTransId="{FFBA4F9B-3EBF-4FA4-8E1D-C118C258DDB0}"/>
    <dgm:cxn modelId="{0401DE67-97E5-4574-85E3-3A2A2CF70F27}" srcId="{99E7F1AE-CD57-4C68-B18D-228EF1A1122E}" destId="{F4D23E4B-B61A-47A5-8CD7-EA4C2F8E8447}" srcOrd="7" destOrd="0" parTransId="{5A971EE9-C063-4B98-8606-A56177DD387B}" sibTransId="{3BB5FE3B-C8FF-4626-997B-5137F4FAC452}"/>
    <dgm:cxn modelId="{87392030-2267-461C-B6CB-5B289C93F255}" srcId="{99E7F1AE-CD57-4C68-B18D-228EF1A1122E}" destId="{3A5F195D-59AA-4E9B-81AE-FA4F19925F67}" srcOrd="0" destOrd="0" parTransId="{0097F5CD-3F2C-4296-87AE-EE02912D39ED}" sibTransId="{823ECF12-7E2D-4C4B-9313-5E33A56C6409}"/>
    <dgm:cxn modelId="{42EDAAE3-5B8E-4D0D-9D77-966CB3BD007D}" type="presOf" srcId="{EB3FBDB3-B02D-46A8-9759-BF3394B4B2A5}" destId="{CB03CF4C-8451-4563-9315-92FE8B9C0A32}" srcOrd="0" destOrd="0" presId="urn:microsoft.com/office/officeart/2005/8/layout/venn1"/>
    <dgm:cxn modelId="{26BDDB95-AD6D-4D1D-9013-9755BE4DF248}" type="presOf" srcId="{67B5C7D0-A4FB-40BB-80D3-2268403D5E71}" destId="{4E53BC45-8BC7-4B42-8B6A-D8D0E18C51D3}" srcOrd="0" destOrd="0" presId="urn:microsoft.com/office/officeart/2005/8/layout/venn1"/>
    <dgm:cxn modelId="{3D89EEA2-849B-41A5-BA95-1EAA6DF5922F}" type="presOf" srcId="{3A5F195D-59AA-4E9B-81AE-FA4F19925F67}" destId="{C8EE8491-DCFE-46EB-BCDE-F9EDFA86ED63}" srcOrd="0" destOrd="0" presId="urn:microsoft.com/office/officeart/2005/8/layout/venn1"/>
    <dgm:cxn modelId="{F1A60C8A-7F37-4AB7-87A4-AC7CE0F6C137}" type="presParOf" srcId="{33261907-98FD-48E8-8C0E-B776DEB65303}" destId="{9D7A8C91-0508-4471-A8CE-C354A25DCB17}" srcOrd="0" destOrd="0" presId="urn:microsoft.com/office/officeart/2005/8/layout/venn1"/>
    <dgm:cxn modelId="{866F65F1-57C9-4412-904F-D90B2D04D378}" type="presParOf" srcId="{33261907-98FD-48E8-8C0E-B776DEB65303}" destId="{C8EE8491-DCFE-46EB-BCDE-F9EDFA86ED63}" srcOrd="1" destOrd="0" presId="urn:microsoft.com/office/officeart/2005/8/layout/venn1"/>
    <dgm:cxn modelId="{23AD7303-2C20-4DAC-ACEB-F2ADA0C45C4D}" type="presParOf" srcId="{33261907-98FD-48E8-8C0E-B776DEB65303}" destId="{784F1889-9A99-4050-93B1-7082149F9D19}" srcOrd="2" destOrd="0" presId="urn:microsoft.com/office/officeart/2005/8/layout/venn1"/>
    <dgm:cxn modelId="{E0528E10-2C13-4CDD-A7CB-4146DA13AFE1}" type="presParOf" srcId="{33261907-98FD-48E8-8C0E-B776DEB65303}" destId="{839C485B-AF32-48FA-A7ED-04275BF53F56}" srcOrd="3" destOrd="0" presId="urn:microsoft.com/office/officeart/2005/8/layout/venn1"/>
    <dgm:cxn modelId="{22A77543-192A-4DCE-941A-91EA6086CD60}" type="presParOf" srcId="{33261907-98FD-48E8-8C0E-B776DEB65303}" destId="{0DABFEA1-A3B9-4D81-903D-A0FF7D54F36C}" srcOrd="4" destOrd="0" presId="urn:microsoft.com/office/officeart/2005/8/layout/venn1"/>
    <dgm:cxn modelId="{CBBA8C2B-E326-4339-94A7-BD867FBC85C7}" type="presParOf" srcId="{33261907-98FD-48E8-8C0E-B776DEB65303}" destId="{C87F0DF5-B5EF-41BE-8F97-8D503DE67786}" srcOrd="5" destOrd="0" presId="urn:microsoft.com/office/officeart/2005/8/layout/venn1"/>
    <dgm:cxn modelId="{1C653D82-3D82-4EC2-8A08-758706004D6A}" type="presParOf" srcId="{33261907-98FD-48E8-8C0E-B776DEB65303}" destId="{708BF932-1971-41C0-9112-EBB544E6B031}" srcOrd="6" destOrd="0" presId="urn:microsoft.com/office/officeart/2005/8/layout/venn1"/>
    <dgm:cxn modelId="{D8CA10B1-1B1B-473F-B7F5-301DB448BB9A}" type="presParOf" srcId="{33261907-98FD-48E8-8C0E-B776DEB65303}" destId="{A8EAC65C-CC79-441D-8AE7-0A4A4C1019E9}" srcOrd="7" destOrd="0" presId="urn:microsoft.com/office/officeart/2005/8/layout/venn1"/>
    <dgm:cxn modelId="{FE0D3CE0-5E2B-4A61-8351-3311F8CF285D}" type="presParOf" srcId="{33261907-98FD-48E8-8C0E-B776DEB65303}" destId="{04310EC8-A336-46AE-A0D5-25B1A8A87691}" srcOrd="8" destOrd="0" presId="urn:microsoft.com/office/officeart/2005/8/layout/venn1"/>
    <dgm:cxn modelId="{4591246E-65D5-44C7-90CA-59CF1D7CCB70}" type="presParOf" srcId="{33261907-98FD-48E8-8C0E-B776DEB65303}" destId="{4E53BC45-8BC7-4B42-8B6A-D8D0E18C51D3}" srcOrd="9" destOrd="0" presId="urn:microsoft.com/office/officeart/2005/8/layout/venn1"/>
    <dgm:cxn modelId="{26EE9C7E-D15E-4772-B6ED-3648C2A52CAB}" type="presParOf" srcId="{33261907-98FD-48E8-8C0E-B776DEB65303}" destId="{01AC0978-A13E-46E4-A597-986F07974489}" srcOrd="10" destOrd="0" presId="urn:microsoft.com/office/officeart/2005/8/layout/venn1"/>
    <dgm:cxn modelId="{425670C7-853B-4204-86CA-8ACEBB5FF498}" type="presParOf" srcId="{33261907-98FD-48E8-8C0E-B776DEB65303}" destId="{30434B57-18B4-4C7D-925F-944BDA8142E7}" srcOrd="11" destOrd="0" presId="urn:microsoft.com/office/officeart/2005/8/layout/venn1"/>
    <dgm:cxn modelId="{4D893309-2BBA-49DB-A1D1-A6C78EA9231E}" type="presParOf" srcId="{33261907-98FD-48E8-8C0E-B776DEB65303}" destId="{629CC4CD-1825-4F37-830F-7288F35AB4B2}" srcOrd="12" destOrd="0" presId="urn:microsoft.com/office/officeart/2005/8/layout/venn1"/>
    <dgm:cxn modelId="{80BCC3C2-AA03-4FD9-97EB-B513247AFDA3}" type="presParOf" srcId="{33261907-98FD-48E8-8C0E-B776DEB65303}" destId="{CB03CF4C-8451-4563-9315-92FE8B9C0A32}" srcOrd="13" destOrd="0" presId="urn:microsoft.com/office/officeart/2005/8/layout/ven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B97BCB-0568-47CB-B4A4-3F9E962DFD8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06EC2806-92C1-4C60-9263-CEF09D984E9E}">
      <dgm:prSet/>
      <dgm:spPr/>
      <dgm:t>
        <a:bodyPr/>
        <a:lstStyle/>
        <a:p>
          <a:pPr rtl="0"/>
          <a:r>
            <a:rPr lang="ru-RU" b="1" dirty="0" smtClean="0">
              <a:solidFill>
                <a:srgbClr val="FF0000"/>
              </a:solidFill>
              <a:latin typeface="Franklin Gothic Medium" pitchFamily="34" charset="0"/>
            </a:rPr>
            <a:t>Целесообразность использования  проектной деятельности в </a:t>
          </a:r>
          <a:r>
            <a:rPr lang="ru-RU" b="1" dirty="0" smtClean="0">
              <a:solidFill>
                <a:srgbClr val="FF0000"/>
              </a:solidFill>
              <a:latin typeface="Franklin Gothic Medium" pitchFamily="34" charset="0"/>
            </a:rPr>
            <a:t>МБДОУ </a:t>
          </a:r>
          <a:r>
            <a:rPr lang="ru-RU" b="1" dirty="0" smtClean="0">
              <a:solidFill>
                <a:srgbClr val="FF0000"/>
              </a:solidFill>
              <a:latin typeface="Franklin Gothic Medium" pitchFamily="34" charset="0"/>
            </a:rPr>
            <a:t>«Д/с «Солнышко»</a:t>
          </a:r>
          <a:endParaRPr lang="ru-RU" b="1" dirty="0">
            <a:solidFill>
              <a:srgbClr val="FF0000"/>
            </a:solidFill>
            <a:latin typeface="Franklin Gothic Medium" pitchFamily="34" charset="0"/>
          </a:endParaRPr>
        </a:p>
      </dgm:t>
    </dgm:pt>
    <dgm:pt modelId="{81E7686A-65E4-4358-B237-F7B27EAB048A}" type="parTrans" cxnId="{347512D5-0D67-403E-806D-753CA8E5ADC9}">
      <dgm:prSet/>
      <dgm:spPr/>
      <dgm:t>
        <a:bodyPr/>
        <a:lstStyle/>
        <a:p>
          <a:endParaRPr lang="ru-RU"/>
        </a:p>
      </dgm:t>
    </dgm:pt>
    <dgm:pt modelId="{E4ADD271-7350-4FDD-B607-12DE817640DE}" type="sibTrans" cxnId="{347512D5-0D67-403E-806D-753CA8E5ADC9}">
      <dgm:prSet/>
      <dgm:spPr/>
      <dgm:t>
        <a:bodyPr/>
        <a:lstStyle/>
        <a:p>
          <a:endParaRPr lang="ru-RU"/>
        </a:p>
      </dgm:t>
    </dgm:pt>
    <dgm:pt modelId="{585935CC-B10C-43F4-88CC-706CA96561EC}" type="pres">
      <dgm:prSet presAssocID="{59B97BCB-0568-47CB-B4A4-3F9E962DFD80}" presName="Name0" presStyleCnt="0">
        <dgm:presLayoutVars>
          <dgm:chMax val="7"/>
          <dgm:dir/>
          <dgm:animLvl val="lvl"/>
          <dgm:resizeHandles val="exact"/>
        </dgm:presLayoutVars>
      </dgm:prSet>
      <dgm:spPr/>
      <dgm:t>
        <a:bodyPr/>
        <a:lstStyle/>
        <a:p>
          <a:endParaRPr lang="ru-RU"/>
        </a:p>
      </dgm:t>
    </dgm:pt>
    <dgm:pt modelId="{1F73CE23-1CDE-4895-B308-45D87BD4A3BE}" type="pres">
      <dgm:prSet presAssocID="{06EC2806-92C1-4C60-9263-CEF09D984E9E}" presName="circle1" presStyleLbl="node1" presStyleIdx="0" presStyleCnt="1"/>
      <dgm:spPr/>
    </dgm:pt>
    <dgm:pt modelId="{4B469576-48D8-48FA-8C26-1CFAF4AE8B3A}" type="pres">
      <dgm:prSet presAssocID="{06EC2806-92C1-4C60-9263-CEF09D984E9E}" presName="space" presStyleCnt="0"/>
      <dgm:spPr/>
    </dgm:pt>
    <dgm:pt modelId="{404DC459-7801-4CD8-A556-6B009FEB01CC}" type="pres">
      <dgm:prSet presAssocID="{06EC2806-92C1-4C60-9263-CEF09D984E9E}" presName="rect1" presStyleLbl="alignAcc1" presStyleIdx="0" presStyleCnt="1"/>
      <dgm:spPr/>
      <dgm:t>
        <a:bodyPr/>
        <a:lstStyle/>
        <a:p>
          <a:endParaRPr lang="ru-RU"/>
        </a:p>
      </dgm:t>
    </dgm:pt>
    <dgm:pt modelId="{C7D74566-F82C-44B0-82D9-F95E9AEB19B1}" type="pres">
      <dgm:prSet presAssocID="{06EC2806-92C1-4C60-9263-CEF09D984E9E}" presName="rect1ParTxNoCh" presStyleLbl="alignAcc1" presStyleIdx="0" presStyleCnt="1">
        <dgm:presLayoutVars>
          <dgm:chMax val="1"/>
          <dgm:bulletEnabled val="1"/>
        </dgm:presLayoutVars>
      </dgm:prSet>
      <dgm:spPr/>
      <dgm:t>
        <a:bodyPr/>
        <a:lstStyle/>
        <a:p>
          <a:endParaRPr lang="ru-RU"/>
        </a:p>
      </dgm:t>
    </dgm:pt>
  </dgm:ptLst>
  <dgm:cxnLst>
    <dgm:cxn modelId="{6E12F120-49F6-4418-A902-1FACCDC83E63}" type="presOf" srcId="{59B97BCB-0568-47CB-B4A4-3F9E962DFD80}" destId="{585935CC-B10C-43F4-88CC-706CA96561EC}" srcOrd="0" destOrd="0" presId="urn:microsoft.com/office/officeart/2005/8/layout/target3"/>
    <dgm:cxn modelId="{347512D5-0D67-403E-806D-753CA8E5ADC9}" srcId="{59B97BCB-0568-47CB-B4A4-3F9E962DFD80}" destId="{06EC2806-92C1-4C60-9263-CEF09D984E9E}" srcOrd="0" destOrd="0" parTransId="{81E7686A-65E4-4358-B237-F7B27EAB048A}" sibTransId="{E4ADD271-7350-4FDD-B607-12DE817640DE}"/>
    <dgm:cxn modelId="{4954D6EE-9434-484E-BB8A-25224D979994}" type="presOf" srcId="{06EC2806-92C1-4C60-9263-CEF09D984E9E}" destId="{C7D74566-F82C-44B0-82D9-F95E9AEB19B1}" srcOrd="1" destOrd="0" presId="urn:microsoft.com/office/officeart/2005/8/layout/target3"/>
    <dgm:cxn modelId="{FA0ED319-31DD-4DD1-8A7C-CF2DE0B99067}" type="presOf" srcId="{06EC2806-92C1-4C60-9263-CEF09D984E9E}" destId="{404DC459-7801-4CD8-A556-6B009FEB01CC}" srcOrd="0" destOrd="0" presId="urn:microsoft.com/office/officeart/2005/8/layout/target3"/>
    <dgm:cxn modelId="{E9F3A9B7-4CE3-428B-89B8-EE8CFF4A70AA}" type="presParOf" srcId="{585935CC-B10C-43F4-88CC-706CA96561EC}" destId="{1F73CE23-1CDE-4895-B308-45D87BD4A3BE}" srcOrd="0" destOrd="0" presId="urn:microsoft.com/office/officeart/2005/8/layout/target3"/>
    <dgm:cxn modelId="{807F3F8A-1133-4FE1-BE60-7806F0B0327B}" type="presParOf" srcId="{585935CC-B10C-43F4-88CC-706CA96561EC}" destId="{4B469576-48D8-48FA-8C26-1CFAF4AE8B3A}" srcOrd="1" destOrd="0" presId="urn:microsoft.com/office/officeart/2005/8/layout/target3"/>
    <dgm:cxn modelId="{E0D15D30-C970-4756-A3DF-5E9DCB19B5CF}" type="presParOf" srcId="{585935CC-B10C-43F4-88CC-706CA96561EC}" destId="{404DC459-7801-4CD8-A556-6B009FEB01CC}" srcOrd="2" destOrd="0" presId="urn:microsoft.com/office/officeart/2005/8/layout/target3"/>
    <dgm:cxn modelId="{5E943CD0-F1EB-4E03-8352-A1C815F53663}" type="presParOf" srcId="{585935CC-B10C-43F4-88CC-706CA96561EC}" destId="{C7D74566-F82C-44B0-82D9-F95E9AEB19B1}" srcOrd="3" destOrd="0" presId="urn:microsoft.com/office/officeart/2005/8/layout/target3"/>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A8C91-0508-4471-A8CE-C354A25DCB17}">
      <dsp:nvSpPr>
        <dsp:cNvPr id="0" name=""/>
        <dsp:cNvSpPr/>
      </dsp:nvSpPr>
      <dsp:spPr>
        <a:xfrm>
          <a:off x="2767635" y="954943"/>
          <a:ext cx="1141888" cy="1142028"/>
        </a:xfrm>
        <a:prstGeom prst="ellipse">
          <a:avLst/>
        </a:prstGeom>
        <a:solidFill>
          <a:schemeClr val="accent5">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C8EE8491-DCFE-46EB-BCDE-F9EDFA86ED63}">
      <dsp:nvSpPr>
        <dsp:cNvPr id="0" name=""/>
        <dsp:cNvSpPr/>
      </dsp:nvSpPr>
      <dsp:spPr>
        <a:xfrm>
          <a:off x="936102" y="-63587"/>
          <a:ext cx="4654277" cy="95454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ru-RU" sz="1400" b="1" i="0" kern="1200" dirty="0" smtClean="0">
              <a:solidFill>
                <a:schemeClr val="accent5"/>
              </a:solidFill>
            </a:rPr>
            <a:t>4. Является одним из методов развивающего обучения и самообразования;</a:t>
          </a:r>
          <a:endParaRPr lang="ru-RU" sz="1400" i="0" kern="1200" dirty="0">
            <a:solidFill>
              <a:schemeClr val="accent5"/>
            </a:solidFill>
          </a:endParaRPr>
        </a:p>
      </dsp:txBody>
      <dsp:txXfrm>
        <a:off x="936102" y="-63587"/>
        <a:ext cx="4654277" cy="954549"/>
      </dsp:txXfrm>
    </dsp:sp>
    <dsp:sp modelId="{784F1889-9A99-4050-93B1-7082149F9D19}">
      <dsp:nvSpPr>
        <dsp:cNvPr id="0" name=""/>
        <dsp:cNvSpPr/>
      </dsp:nvSpPr>
      <dsp:spPr>
        <a:xfrm>
          <a:off x="3102590" y="1115990"/>
          <a:ext cx="1141888" cy="1142028"/>
        </a:xfrm>
        <a:prstGeom prst="ellipse">
          <a:avLst/>
        </a:prstGeom>
        <a:solidFill>
          <a:schemeClr val="accent5">
            <a:alpha val="50000"/>
            <a:hueOff val="-1655646"/>
            <a:satOff val="6635"/>
            <a:lumOff val="1438"/>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839C485B-AF32-48FA-A7ED-04275BF53F56}">
      <dsp:nvSpPr>
        <dsp:cNvPr id="0" name=""/>
        <dsp:cNvSpPr/>
      </dsp:nvSpPr>
      <dsp:spPr>
        <a:xfrm>
          <a:off x="4032444" y="432050"/>
          <a:ext cx="2537379" cy="77022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ru-RU" sz="1400" b="1" i="1" kern="1200" dirty="0" smtClean="0">
              <a:solidFill>
                <a:srgbClr val="0070C0"/>
              </a:solidFill>
            </a:rPr>
            <a:t>5. Способствует выработке исследовательских умений</a:t>
          </a:r>
          <a:r>
            <a:rPr lang="ru-RU" sz="600" b="1" i="1" kern="1200" dirty="0" smtClean="0"/>
            <a:t>;</a:t>
          </a:r>
          <a:endParaRPr lang="ru-RU" sz="600" kern="1200" dirty="0"/>
        </a:p>
      </dsp:txBody>
      <dsp:txXfrm>
        <a:off x="4032444" y="432050"/>
        <a:ext cx="2537379" cy="770221"/>
      </dsp:txXfrm>
    </dsp:sp>
    <dsp:sp modelId="{0DABFEA1-A3B9-4D81-903D-A0FF7D54F36C}">
      <dsp:nvSpPr>
        <dsp:cNvPr id="0" name=""/>
        <dsp:cNvSpPr/>
      </dsp:nvSpPr>
      <dsp:spPr>
        <a:xfrm>
          <a:off x="3184901" y="1478344"/>
          <a:ext cx="1141888" cy="1142028"/>
        </a:xfrm>
        <a:prstGeom prst="ellipse">
          <a:avLst/>
        </a:prstGeom>
        <a:solidFill>
          <a:schemeClr val="accent5">
            <a:alpha val="50000"/>
            <a:hueOff val="-3311292"/>
            <a:satOff val="13270"/>
            <a:lumOff val="2876"/>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C87F0DF5-B5EF-41BE-8F97-8D503DE67786}">
      <dsp:nvSpPr>
        <dsp:cNvPr id="0" name=""/>
        <dsp:cNvSpPr/>
      </dsp:nvSpPr>
      <dsp:spPr>
        <a:xfrm>
          <a:off x="4047966" y="1152125"/>
          <a:ext cx="2702529" cy="82273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ru-RU" sz="1400" b="1" i="1" kern="1200" dirty="0" smtClean="0">
              <a:solidFill>
                <a:srgbClr val="7030A0"/>
              </a:solidFill>
            </a:rPr>
            <a:t>6. Способствует развитию креативности и логического мышления</a:t>
          </a:r>
          <a:r>
            <a:rPr lang="ru-RU" sz="600" b="1" i="1" kern="1200" dirty="0" smtClean="0">
              <a:solidFill>
                <a:srgbClr val="7030A0"/>
              </a:solidFill>
            </a:rPr>
            <a:t>;</a:t>
          </a:r>
          <a:endParaRPr lang="ru-RU" sz="600" kern="1200" dirty="0">
            <a:solidFill>
              <a:srgbClr val="7030A0"/>
            </a:solidFill>
          </a:endParaRPr>
        </a:p>
      </dsp:txBody>
      <dsp:txXfrm>
        <a:off x="4047966" y="1152125"/>
        <a:ext cx="2702529" cy="822736"/>
      </dsp:txXfrm>
    </dsp:sp>
    <dsp:sp modelId="{708BF932-1971-41C0-9112-EBB544E6B031}">
      <dsp:nvSpPr>
        <dsp:cNvPr id="0" name=""/>
        <dsp:cNvSpPr/>
      </dsp:nvSpPr>
      <dsp:spPr>
        <a:xfrm>
          <a:off x="2953192" y="1768928"/>
          <a:ext cx="1141888" cy="1142028"/>
        </a:xfrm>
        <a:prstGeom prst="ellipse">
          <a:avLst/>
        </a:prstGeom>
        <a:solidFill>
          <a:schemeClr val="accent5">
            <a:alpha val="50000"/>
            <a:hueOff val="-4966938"/>
            <a:satOff val="19906"/>
            <a:lumOff val="4314"/>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A8EAC65C-CC79-441D-8AE7-0A4A4C1019E9}">
      <dsp:nvSpPr>
        <dsp:cNvPr id="0" name=""/>
        <dsp:cNvSpPr/>
      </dsp:nvSpPr>
      <dsp:spPr>
        <a:xfrm>
          <a:off x="4176461" y="2664293"/>
          <a:ext cx="2099298" cy="3206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ru-RU" sz="1400" b="1" i="1" kern="1200" dirty="0" smtClean="0">
              <a:solidFill>
                <a:schemeClr val="accent2">
                  <a:lumMod val="75000"/>
                </a:schemeClr>
              </a:solidFill>
            </a:rPr>
            <a:t>7. Объединяет знания, полученные на курсах повышения квалификации</a:t>
          </a:r>
          <a:r>
            <a:rPr lang="ru-RU" sz="800" b="1" i="1" kern="1200" dirty="0" smtClean="0">
              <a:solidFill>
                <a:schemeClr val="accent2">
                  <a:lumMod val="75000"/>
                </a:schemeClr>
              </a:solidFill>
            </a:rPr>
            <a:t>;</a:t>
          </a:r>
          <a:endParaRPr lang="ru-RU" sz="800" kern="1200" dirty="0">
            <a:solidFill>
              <a:schemeClr val="accent2">
                <a:lumMod val="75000"/>
              </a:schemeClr>
            </a:solidFill>
          </a:endParaRPr>
        </a:p>
      </dsp:txBody>
      <dsp:txXfrm>
        <a:off x="4176461" y="2664293"/>
        <a:ext cx="2099298" cy="320672"/>
      </dsp:txXfrm>
    </dsp:sp>
    <dsp:sp modelId="{04310EC8-A336-46AE-A0D5-25B1A8A87691}">
      <dsp:nvSpPr>
        <dsp:cNvPr id="0" name=""/>
        <dsp:cNvSpPr/>
      </dsp:nvSpPr>
      <dsp:spPr>
        <a:xfrm>
          <a:off x="2582079" y="1768928"/>
          <a:ext cx="1141888" cy="1142028"/>
        </a:xfrm>
        <a:prstGeom prst="ellipse">
          <a:avLst/>
        </a:prstGeom>
        <a:solidFill>
          <a:schemeClr val="accent5">
            <a:alpha val="50000"/>
            <a:hueOff val="-6622584"/>
            <a:satOff val="26541"/>
            <a:lumOff val="5752"/>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4E53BC45-8BC7-4B42-8B6A-D8D0E18C51D3}">
      <dsp:nvSpPr>
        <dsp:cNvPr id="0" name=""/>
        <dsp:cNvSpPr/>
      </dsp:nvSpPr>
      <dsp:spPr>
        <a:xfrm>
          <a:off x="228304" y="2304253"/>
          <a:ext cx="2147958" cy="75271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77850" rtl="0">
            <a:lnSpc>
              <a:spcPct val="90000"/>
            </a:lnSpc>
            <a:spcBef>
              <a:spcPct val="0"/>
            </a:spcBef>
            <a:spcAft>
              <a:spcPct val="35000"/>
            </a:spcAft>
          </a:pPr>
          <a:r>
            <a:rPr lang="ru-RU" sz="1300" b="1" i="1" kern="1200" dirty="0" smtClean="0">
              <a:solidFill>
                <a:srgbClr val="FF0000"/>
              </a:solidFill>
            </a:rPr>
            <a:t>1. Является одной из форм организации воспитательно-образовательной работы;</a:t>
          </a:r>
          <a:endParaRPr lang="ru-RU" sz="1300" kern="1200" dirty="0">
            <a:solidFill>
              <a:srgbClr val="FF0000"/>
            </a:solidFill>
          </a:endParaRPr>
        </a:p>
      </dsp:txBody>
      <dsp:txXfrm>
        <a:off x="228304" y="2304253"/>
        <a:ext cx="2147958" cy="752716"/>
      </dsp:txXfrm>
    </dsp:sp>
    <dsp:sp modelId="{01AC0978-A13E-46E4-A597-986F07974489}">
      <dsp:nvSpPr>
        <dsp:cNvPr id="0" name=""/>
        <dsp:cNvSpPr/>
      </dsp:nvSpPr>
      <dsp:spPr>
        <a:xfrm>
          <a:off x="2350370" y="1478344"/>
          <a:ext cx="1141888" cy="1142028"/>
        </a:xfrm>
        <a:prstGeom prst="ellipse">
          <a:avLst/>
        </a:prstGeom>
        <a:solidFill>
          <a:schemeClr val="accent5">
            <a:alpha val="50000"/>
            <a:hueOff val="-8278230"/>
            <a:satOff val="33176"/>
            <a:lumOff val="719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30434B57-18B4-4C7D-925F-944BDA8142E7}">
      <dsp:nvSpPr>
        <dsp:cNvPr id="0" name=""/>
        <dsp:cNvSpPr/>
      </dsp:nvSpPr>
      <dsp:spPr>
        <a:xfrm>
          <a:off x="72008" y="1368151"/>
          <a:ext cx="2555858" cy="82273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ru-RU" sz="1400" b="1" i="1" kern="1200" dirty="0" smtClean="0">
              <a:solidFill>
                <a:schemeClr val="accent6">
                  <a:lumMod val="50000"/>
                </a:schemeClr>
              </a:solidFill>
            </a:rPr>
            <a:t>2. Повышает </a:t>
          </a:r>
        </a:p>
        <a:p>
          <a:pPr lvl="0" algn="ctr" defTabSz="622300" rtl="0">
            <a:lnSpc>
              <a:spcPct val="90000"/>
            </a:lnSpc>
            <a:spcBef>
              <a:spcPct val="0"/>
            </a:spcBef>
            <a:spcAft>
              <a:spcPct val="35000"/>
            </a:spcAft>
          </a:pPr>
          <a:r>
            <a:rPr lang="ru-RU" sz="1400" b="1" i="1" kern="1200" dirty="0" smtClean="0">
              <a:solidFill>
                <a:schemeClr val="accent6">
                  <a:lumMod val="50000"/>
                </a:schemeClr>
              </a:solidFill>
            </a:rPr>
            <a:t>компетентность </a:t>
          </a:r>
        </a:p>
        <a:p>
          <a:pPr lvl="0" algn="ctr" defTabSz="622300" rtl="0">
            <a:lnSpc>
              <a:spcPct val="90000"/>
            </a:lnSpc>
            <a:spcBef>
              <a:spcPct val="0"/>
            </a:spcBef>
            <a:spcAft>
              <a:spcPct val="35000"/>
            </a:spcAft>
          </a:pPr>
          <a:r>
            <a:rPr lang="ru-RU" sz="1400" b="1" i="1" kern="1200" dirty="0" smtClean="0">
              <a:solidFill>
                <a:schemeClr val="accent6">
                  <a:lumMod val="50000"/>
                </a:schemeClr>
              </a:solidFill>
            </a:rPr>
            <a:t>педагога;</a:t>
          </a:r>
          <a:endParaRPr lang="ru-RU" sz="1400" kern="1200" dirty="0">
            <a:solidFill>
              <a:schemeClr val="accent6">
                <a:lumMod val="50000"/>
              </a:schemeClr>
            </a:solidFill>
          </a:endParaRPr>
        </a:p>
      </dsp:txBody>
      <dsp:txXfrm>
        <a:off x="72008" y="1368151"/>
        <a:ext cx="2555858" cy="822736"/>
      </dsp:txXfrm>
    </dsp:sp>
    <dsp:sp modelId="{629CC4CD-1825-4F37-830F-7288F35AB4B2}">
      <dsp:nvSpPr>
        <dsp:cNvPr id="0" name=""/>
        <dsp:cNvSpPr/>
      </dsp:nvSpPr>
      <dsp:spPr>
        <a:xfrm>
          <a:off x="2432681" y="1115990"/>
          <a:ext cx="1141888" cy="1142028"/>
        </a:xfrm>
        <a:prstGeom prst="ellipse">
          <a:avLst/>
        </a:prstGeom>
        <a:solidFill>
          <a:schemeClr val="accent5">
            <a:alpha val="50000"/>
            <a:hueOff val="-9933876"/>
            <a:satOff val="39811"/>
            <a:lumOff val="8628"/>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CB03CF4C-8451-4563-9315-92FE8B9C0A32}">
      <dsp:nvSpPr>
        <dsp:cNvPr id="0" name=""/>
        <dsp:cNvSpPr/>
      </dsp:nvSpPr>
      <dsp:spPr>
        <a:xfrm>
          <a:off x="93574" y="661900"/>
          <a:ext cx="2120260" cy="77022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ru-RU" sz="1400" b="1" i="1" kern="1200" dirty="0" smtClean="0">
              <a:solidFill>
                <a:srgbClr val="00B050"/>
              </a:solidFill>
            </a:rPr>
            <a:t>3. Повышает качество образовательного процесса;</a:t>
          </a:r>
          <a:endParaRPr lang="ru-RU" sz="1400" kern="1200" dirty="0">
            <a:solidFill>
              <a:srgbClr val="00B050"/>
            </a:solidFill>
          </a:endParaRPr>
        </a:p>
      </dsp:txBody>
      <dsp:txXfrm>
        <a:off x="93574" y="661900"/>
        <a:ext cx="2120260" cy="77022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73CE23-1CDE-4895-B308-45D87BD4A3BE}">
      <dsp:nvSpPr>
        <dsp:cNvPr id="0" name=""/>
        <dsp:cNvSpPr/>
      </dsp:nvSpPr>
      <dsp:spPr>
        <a:xfrm>
          <a:off x="0" y="0"/>
          <a:ext cx="730533" cy="73053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4DC459-7801-4CD8-A556-6B009FEB01CC}">
      <dsp:nvSpPr>
        <dsp:cNvPr id="0" name=""/>
        <dsp:cNvSpPr/>
      </dsp:nvSpPr>
      <dsp:spPr>
        <a:xfrm>
          <a:off x="365266" y="0"/>
          <a:ext cx="6331477" cy="73053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ru-RU" sz="2100" b="1" kern="1200" dirty="0" smtClean="0">
              <a:solidFill>
                <a:srgbClr val="FF0000"/>
              </a:solidFill>
              <a:latin typeface="Franklin Gothic Medium" pitchFamily="34" charset="0"/>
            </a:rPr>
            <a:t>Целесообразность использования  проектной деятельности в </a:t>
          </a:r>
          <a:r>
            <a:rPr lang="ru-RU" sz="2100" b="1" kern="1200" dirty="0" smtClean="0">
              <a:solidFill>
                <a:srgbClr val="FF0000"/>
              </a:solidFill>
              <a:latin typeface="Franklin Gothic Medium" pitchFamily="34" charset="0"/>
            </a:rPr>
            <a:t>МБДОУ </a:t>
          </a:r>
          <a:r>
            <a:rPr lang="ru-RU" sz="2100" b="1" kern="1200" dirty="0" smtClean="0">
              <a:solidFill>
                <a:srgbClr val="FF0000"/>
              </a:solidFill>
              <a:latin typeface="Franklin Gothic Medium" pitchFamily="34" charset="0"/>
            </a:rPr>
            <a:t>«Д/с «Солнышко»</a:t>
          </a:r>
          <a:endParaRPr lang="ru-RU" sz="2100" b="1" kern="1200" dirty="0">
            <a:solidFill>
              <a:srgbClr val="FF0000"/>
            </a:solidFill>
            <a:latin typeface="Franklin Gothic Medium" pitchFamily="34" charset="0"/>
          </a:endParaRPr>
        </a:p>
      </dsp:txBody>
      <dsp:txXfrm>
        <a:off x="365266" y="0"/>
        <a:ext cx="6331477" cy="73053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ADFA149-C446-470A-A9A8-D3119285D6B4}" type="datetimeFigureOut">
              <a:rPr lang="ru-RU"/>
              <a:pPr>
                <a:defRPr/>
              </a:pPr>
              <a:t>08.10.2020</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EB8AD00-D0D7-4D53-9F14-F040509F1328}"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6AACC42-7DE8-4039-8D22-5B129C6CCCFE}" type="datetimeFigureOut">
              <a:rPr lang="ru-RU"/>
              <a:pPr>
                <a:defRPr/>
              </a:pPr>
              <a:t>08.10.2020</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1B445A3-2194-4C38-A2E4-25BE666E7CA0}"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698F6EF-7867-44FC-AD47-98ABA721E827}" type="datetimeFigureOut">
              <a:rPr lang="ru-RU"/>
              <a:pPr>
                <a:defRPr/>
              </a:pPr>
              <a:t>08.10.2020</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F677481-A5C4-4842-B85A-3747285FFB0C}"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C4FB03D-DA94-473D-A35C-1F0E733E0B10}" type="datetimeFigureOut">
              <a:rPr lang="ru-RU"/>
              <a:pPr>
                <a:defRPr/>
              </a:pPr>
              <a:t>08.10.2020</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A672956-D60C-4518-9D14-FF70D97985EA}"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B473F4F-07E8-4354-B950-5078F3D02D5C}" type="datetimeFigureOut">
              <a:rPr lang="ru-RU"/>
              <a:pPr>
                <a:defRPr/>
              </a:pPr>
              <a:t>08.10.2020</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583DCC8-5B34-490B-838C-D81E25502CDF}"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704621F-913A-4D65-B56E-7B105911565B}" type="datetimeFigureOut">
              <a:rPr lang="ru-RU"/>
              <a:pPr>
                <a:defRPr/>
              </a:pPr>
              <a:t>08.10.2020</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5FB956F-7C97-4B02-9693-1C0A0B6C473C}"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14F12F5-F6A5-4BFE-8D49-8AA25F1EFD7C}" type="datetimeFigureOut">
              <a:rPr lang="ru-RU"/>
              <a:pPr>
                <a:defRPr/>
              </a:pPr>
              <a:t>08.10.2020</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621A532-D929-4C91-B5ED-A519832C7018}"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850D1AE3-B9D1-4517-AB5D-2CCDD9A0F000}" type="datetimeFigureOut">
              <a:rPr lang="ru-RU"/>
              <a:pPr>
                <a:defRPr/>
              </a:pPr>
              <a:t>08.10.2020</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1B9625E3-002D-4C28-96E5-DB967615A88F}"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94AA2F3-FD00-4497-8C4C-95AC861A1920}" type="datetimeFigureOut">
              <a:rPr lang="ru-RU"/>
              <a:pPr>
                <a:defRPr/>
              </a:pPr>
              <a:t>08.10.2020</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30BD752-9011-4739-8B14-7A09A3461AE6}"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B585EEE-8BEF-4DB1-8431-643C95C96ADE}" type="datetimeFigureOut">
              <a:rPr lang="ru-RU"/>
              <a:pPr>
                <a:defRPr/>
              </a:pPr>
              <a:t>08.10.2020</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241F674-5013-4D03-86D8-D463E0BD9062}"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E23AB7B-B811-4A9D-954F-4164D0FEF899}" type="datetimeFigureOut">
              <a:rPr lang="ru-RU"/>
              <a:pPr>
                <a:defRPr/>
              </a:pPr>
              <a:t>08.10.2020</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13F9154-59C3-4591-A609-27E0A517F0F8}"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F0C1C5C-8AE9-482A-B02C-EA48B71BC0EB}" type="datetimeFigureOut">
              <a:rPr lang="ru-RU"/>
              <a:pPr>
                <a:defRPr/>
              </a:pPr>
              <a:t>08.10.2020</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65E4C69-63E0-41B8-BCA7-064F6FA1C913}"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image" Target="../media/image9.jpeg"/><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6.gif"/><Relationship Id="rId11" Type="http://schemas.openxmlformats.org/officeDocument/2006/relationships/image" Target="../media/image21.jpeg"/><Relationship Id="rId5" Type="http://schemas.openxmlformats.org/officeDocument/2006/relationships/image" Target="../media/image15.gif"/><Relationship Id="rId10" Type="http://schemas.openxmlformats.org/officeDocument/2006/relationships/image" Target="../media/image20.jpeg"/><Relationship Id="rId4" Type="http://schemas.openxmlformats.org/officeDocument/2006/relationships/image" Target="../media/image10.png"/><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4.jpeg"/><Relationship Id="rId4" Type="http://schemas.openxmlformats.org/officeDocument/2006/relationships/image" Target="../media/image23.gif"/></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p:cNvSpPr>
          <p:nvPr>
            <p:ph type="title" idx="4294967295"/>
          </p:nvPr>
        </p:nvSpPr>
        <p:spPr/>
        <p:txBody>
          <a:bodyPr/>
          <a:lstStyle/>
          <a:p>
            <a:pPr eaLnBrk="1" hangingPunct="1"/>
            <a:endParaRPr lang="ru-RU" dirty="0" smtClean="0"/>
          </a:p>
        </p:txBody>
      </p:sp>
      <p:sp>
        <p:nvSpPr>
          <p:cNvPr id="13314" name="Rectangle 3"/>
          <p:cNvSpPr>
            <a:spLocks noGrp="1"/>
          </p:cNvSpPr>
          <p:nvPr>
            <p:ph type="body" idx="4294967295"/>
          </p:nvPr>
        </p:nvSpPr>
        <p:spPr/>
        <p:txBody>
          <a:bodyPr/>
          <a:lstStyle/>
          <a:p>
            <a:pPr eaLnBrk="1" hangingPunct="1"/>
            <a:endParaRPr lang="ru-RU" dirty="0" smtClean="0"/>
          </a:p>
        </p:txBody>
      </p:sp>
      <p:pic>
        <p:nvPicPr>
          <p:cNvPr id="13315" name="Picture 4" descr="шаблон 2 титульник"/>
          <p:cNvPicPr>
            <a:picLocks noChangeAspect="1" noChangeArrowheads="1"/>
          </p:cNvPicPr>
          <p:nvPr/>
        </p:nvPicPr>
        <p:blipFill>
          <a:blip r:embed="rId3" cstate="screen"/>
          <a:srcRect/>
          <a:stretch>
            <a:fillRect/>
          </a:stretch>
        </p:blipFill>
        <p:spPr bwMode="auto">
          <a:xfrm>
            <a:off x="-25112" y="7680"/>
            <a:ext cx="9127624" cy="6857960"/>
          </a:xfrm>
          <a:prstGeom prst="rect">
            <a:avLst/>
          </a:prstGeom>
          <a:ln>
            <a:noFill/>
          </a:ln>
          <a:effectLst>
            <a:softEdge rad="112500"/>
          </a:effectLst>
        </p:spPr>
      </p:pic>
      <p:sp>
        <p:nvSpPr>
          <p:cNvPr id="13316" name="Rectangle 5"/>
          <p:cNvSpPr>
            <a:spLocks noChangeArrowheads="1"/>
          </p:cNvSpPr>
          <p:nvPr/>
        </p:nvSpPr>
        <p:spPr bwMode="auto">
          <a:xfrm flipV="1">
            <a:off x="2286000" y="2424113"/>
            <a:ext cx="4572000" cy="366712"/>
          </a:xfrm>
          <a:prstGeom prst="rect">
            <a:avLst/>
          </a:prstGeom>
          <a:noFill/>
          <a:ln w="9525">
            <a:noFill/>
            <a:miter lim="800000"/>
            <a:headEnd/>
            <a:tailEnd/>
          </a:ln>
        </p:spPr>
        <p:txBody>
          <a:bodyPr rot="10800000">
            <a:spAutoFit/>
          </a:bodyPr>
          <a:lstStyle/>
          <a:p>
            <a:endParaRPr lang="ru-RU" b="1" dirty="0">
              <a:latin typeface="Calibri" pitchFamily="34" charset="0"/>
            </a:endParaRPr>
          </a:p>
        </p:txBody>
      </p:sp>
      <p:sp>
        <p:nvSpPr>
          <p:cNvPr id="13317" name="Rectangle 6"/>
          <p:cNvSpPr>
            <a:spLocks noChangeArrowheads="1"/>
          </p:cNvSpPr>
          <p:nvPr/>
        </p:nvSpPr>
        <p:spPr bwMode="auto">
          <a:xfrm>
            <a:off x="1403350" y="4149725"/>
            <a:ext cx="7129463" cy="646113"/>
          </a:xfrm>
          <a:prstGeom prst="rect">
            <a:avLst/>
          </a:prstGeom>
          <a:noFill/>
          <a:ln w="9525">
            <a:noFill/>
            <a:miter lim="800000"/>
            <a:headEnd/>
            <a:tailEnd/>
          </a:ln>
        </p:spPr>
        <p:txBody>
          <a:bodyPr>
            <a:spAutoFit/>
          </a:bodyPr>
          <a:lstStyle/>
          <a:p>
            <a:r>
              <a:rPr lang="ru-RU" sz="3600" b="1" dirty="0">
                <a:latin typeface="Times New Roman" pitchFamily="18" charset="0"/>
              </a:rPr>
              <a:t> </a:t>
            </a:r>
          </a:p>
        </p:txBody>
      </p:sp>
      <p:sp>
        <p:nvSpPr>
          <p:cNvPr id="8" name="Прямоугольник 7"/>
          <p:cNvSpPr/>
          <p:nvPr/>
        </p:nvSpPr>
        <p:spPr>
          <a:xfrm>
            <a:off x="2555776" y="3356992"/>
            <a:ext cx="4752527" cy="707886"/>
          </a:xfrm>
          <a:prstGeom prst="rect">
            <a:avLst/>
          </a:prstGeom>
        </p:spPr>
        <p:txBody>
          <a:bodyPr>
            <a:spAutoFit/>
          </a:bodyPr>
          <a:lstStyle/>
          <a:p>
            <a:pPr algn="ctr" fontAlgn="auto">
              <a:spcBef>
                <a:spcPts val="0"/>
              </a:spcBef>
              <a:spcAft>
                <a:spcPts val="0"/>
              </a:spcAft>
              <a:defRPr/>
            </a:pPr>
            <a:r>
              <a:rPr lang="ru-RU"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 </a:t>
            </a:r>
            <a:endParaRPr lang="ru-RU"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mn-lt"/>
              <a:cs typeface="+mn-cs"/>
            </a:endParaRPr>
          </a:p>
        </p:txBody>
      </p:sp>
      <p:sp>
        <p:nvSpPr>
          <p:cNvPr id="4" name="Прямоугольник 3"/>
          <p:cNvSpPr/>
          <p:nvPr/>
        </p:nvSpPr>
        <p:spPr>
          <a:xfrm>
            <a:off x="3779912" y="476672"/>
            <a:ext cx="5184576" cy="369332"/>
          </a:xfrm>
          <a:prstGeom prst="rect">
            <a:avLst/>
          </a:prstGeom>
        </p:spPr>
        <p:txBody>
          <a:bodyPr wrap="square">
            <a:spAutoFit/>
          </a:bodyPr>
          <a:lstStyle/>
          <a:p>
            <a:r>
              <a:rPr lang="ru-RU" dirty="0" smtClean="0"/>
              <a:t> </a:t>
            </a:r>
            <a:endParaRPr lang="ru-RU" dirty="0"/>
          </a:p>
        </p:txBody>
      </p:sp>
      <p:sp>
        <p:nvSpPr>
          <p:cNvPr id="5" name="Прямоугольник 4"/>
          <p:cNvSpPr/>
          <p:nvPr/>
        </p:nvSpPr>
        <p:spPr>
          <a:xfrm>
            <a:off x="4427984" y="260648"/>
            <a:ext cx="4536504" cy="1477328"/>
          </a:xfrm>
          <a:prstGeom prst="rect">
            <a:avLst/>
          </a:prstGeom>
        </p:spPr>
        <p:txBody>
          <a:bodyPr wrap="square">
            <a:spAutoFit/>
          </a:bodyPr>
          <a:lstStyle/>
          <a:p>
            <a:pPr algn="r"/>
            <a:r>
              <a:rPr lang="en-US" b="1" dirty="0" smtClean="0">
                <a:solidFill>
                  <a:srgbClr val="92D050"/>
                </a:solidFill>
                <a:latin typeface="Tahoma" panose="020B0604030504040204" pitchFamily="34" charset="0"/>
              </a:rPr>
              <a:t> </a:t>
            </a:r>
            <a:r>
              <a:rPr lang="ru-RU" b="1" dirty="0" smtClean="0">
                <a:solidFill>
                  <a:srgbClr val="C00000"/>
                </a:solidFill>
                <a:latin typeface="Franklin Gothic Demi" pitchFamily="34" charset="0"/>
              </a:rPr>
              <a:t>Муниципальное </a:t>
            </a:r>
            <a:r>
              <a:rPr lang="ru-RU" b="1" dirty="0" smtClean="0">
                <a:solidFill>
                  <a:srgbClr val="C00000"/>
                </a:solidFill>
                <a:latin typeface="Franklin Gothic Demi" pitchFamily="34" charset="0"/>
              </a:rPr>
              <a:t>бюджетное  </a:t>
            </a:r>
            <a:endParaRPr lang="en-US" b="1" dirty="0" smtClean="0">
              <a:solidFill>
                <a:srgbClr val="C00000"/>
              </a:solidFill>
              <a:latin typeface="Franklin Gothic Demi" pitchFamily="34" charset="0"/>
            </a:endParaRPr>
          </a:p>
          <a:p>
            <a:pPr algn="r"/>
            <a:r>
              <a:rPr lang="en-US" b="1" dirty="0" smtClean="0">
                <a:solidFill>
                  <a:srgbClr val="C00000"/>
                </a:solidFill>
                <a:latin typeface="Franklin Gothic Demi" pitchFamily="34" charset="0"/>
              </a:rPr>
              <a:t>    </a:t>
            </a:r>
            <a:r>
              <a:rPr lang="ru-RU" b="1" dirty="0" smtClean="0">
                <a:solidFill>
                  <a:srgbClr val="C00000"/>
                </a:solidFill>
                <a:latin typeface="Franklin Gothic Demi" pitchFamily="34" charset="0"/>
              </a:rPr>
              <a:t>дошкольное образовательное</a:t>
            </a:r>
          </a:p>
          <a:p>
            <a:pPr algn="r"/>
            <a:r>
              <a:rPr lang="ru-RU" b="1" dirty="0" smtClean="0">
                <a:solidFill>
                  <a:srgbClr val="C00000"/>
                </a:solidFill>
                <a:latin typeface="Franklin Gothic Demi" pitchFamily="34" charset="0"/>
              </a:rPr>
              <a:t>учреждение «Детский сад «Солнышко»  о</a:t>
            </a:r>
            <a:r>
              <a:rPr lang="ru-RU" b="1" dirty="0" smtClean="0">
                <a:solidFill>
                  <a:srgbClr val="C00000"/>
                </a:solidFill>
                <a:latin typeface="Franklin Gothic Demi" pitchFamily="34" charset="0"/>
                <a:cs typeface="Tahoma" panose="020B0604030504040204" pitchFamily="34" charset="0"/>
              </a:rPr>
              <a:t>бщеразвивающего вида с.Н-Казанище Буйнакского района</a:t>
            </a:r>
            <a:endParaRPr lang="ru-RU" dirty="0">
              <a:solidFill>
                <a:srgbClr val="C00000"/>
              </a:solidFill>
              <a:latin typeface="Franklin Gothic Demi" pitchFamily="34" charset="0"/>
            </a:endParaRPr>
          </a:p>
        </p:txBody>
      </p:sp>
      <p:sp>
        <p:nvSpPr>
          <p:cNvPr id="18" name="Прямоугольник 17"/>
          <p:cNvSpPr/>
          <p:nvPr/>
        </p:nvSpPr>
        <p:spPr>
          <a:xfrm>
            <a:off x="322889" y="3140968"/>
            <a:ext cx="9217663"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ТЕМА  ПЕДАГОГИЧЕСКОГО  </a:t>
            </a:r>
          </a:p>
          <a:p>
            <a:pPr algn="ctr"/>
            <a:r>
              <a:rPr lang="ru-RU"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 ОПЫТА :</a:t>
            </a:r>
            <a:endParaRPr lang="ru-RU"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WordArt 2"/>
          <p:cNvSpPr>
            <a:spLocks noChangeArrowheads="1" noChangeShapeType="1" noTextEdit="1"/>
          </p:cNvSpPr>
          <p:nvPr/>
        </p:nvSpPr>
        <p:spPr bwMode="auto">
          <a:xfrm>
            <a:off x="1475656" y="4365104"/>
            <a:ext cx="4536504" cy="1800200"/>
          </a:xfrm>
          <a:prstGeom prst="rect">
            <a:avLst/>
          </a:prstGeom>
        </p:spPr>
        <p:txBody>
          <a:bodyPr wrap="none" fromWordArt="1">
            <a:prstTxWarp prst="textPlain">
              <a:avLst>
                <a:gd name="adj" fmla="val 50000"/>
              </a:avLst>
            </a:prstTxWarp>
          </a:bodyPr>
          <a:lstStyle/>
          <a:p>
            <a:pPr rtl="0"/>
            <a:r>
              <a:rPr lang="ru-RU" sz="4800" b="1" kern="10" spc="0" dirty="0" smtClean="0">
                <a:ln w="12700">
                  <a:solidFill>
                    <a:sysClr val="windowText" lastClr="00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"ПРОЕКТНАЯ </a:t>
            </a:r>
          </a:p>
          <a:p>
            <a:pPr rtl="0"/>
            <a:r>
              <a:rPr lang="ru-RU" sz="4800" b="1" kern="10" spc="0" dirty="0" smtClean="0">
                <a:ln w="12700">
                  <a:solidFill>
                    <a:sysClr val="windowText" lastClr="00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ДЕЯТЕЛЬНОСТЬ </a:t>
            </a:r>
          </a:p>
          <a:p>
            <a:pPr rtl="0"/>
            <a:r>
              <a:rPr lang="ru-RU" sz="4800" b="1" kern="10" spc="0" dirty="0" smtClean="0">
                <a:ln w="12700">
                  <a:solidFill>
                    <a:sysClr val="windowText" lastClr="00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В ДОУ"</a:t>
            </a:r>
            <a:endParaRPr lang="ru-RU" sz="4800" b="1" kern="10" spc="0" dirty="0">
              <a:ln w="12700">
                <a:solidFill>
                  <a:sysClr val="windowText" lastClr="00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pic>
        <p:nvPicPr>
          <p:cNvPr id="21" name="Рисунок 20" descr="FOIE6218.JPG"/>
          <p:cNvPicPr>
            <a:picLocks noChangeAspect="1"/>
          </p:cNvPicPr>
          <p:nvPr/>
        </p:nvPicPr>
        <p:blipFill>
          <a:blip r:embed="rId4" cstate="print"/>
          <a:stretch>
            <a:fillRect/>
          </a:stretch>
        </p:blipFill>
        <p:spPr>
          <a:xfrm>
            <a:off x="3923928" y="1228213"/>
            <a:ext cx="3096344" cy="2317419"/>
          </a:xfrm>
          <a:prstGeom prst="irregularSeal2">
            <a:avLst/>
          </a:prstGeom>
          <a:ln w="28575">
            <a:solidFill>
              <a:srgbClr val="0070C0"/>
            </a:solidFill>
          </a:ln>
        </p:spPr>
      </p:pic>
      <p:pic>
        <p:nvPicPr>
          <p:cNvPr id="1027" name="Picture 3"/>
          <p:cNvPicPr>
            <a:picLocks noChangeAspect="1" noChangeArrowheads="1"/>
          </p:cNvPicPr>
          <p:nvPr/>
        </p:nvPicPr>
        <p:blipFill>
          <a:blip r:embed="rId5" cstate="print"/>
          <a:srcRect l="13968" t="8507" r="10204" b="54629"/>
          <a:stretch>
            <a:fillRect/>
          </a:stretch>
        </p:blipFill>
        <p:spPr bwMode="auto">
          <a:xfrm>
            <a:off x="6427591" y="3861048"/>
            <a:ext cx="2104849" cy="2160240"/>
          </a:xfrm>
          <a:prstGeom prst="rect">
            <a:avLst/>
          </a:prstGeom>
          <a:noFill/>
          <a:ln w="9525">
            <a:noFill/>
            <a:miter lim="800000"/>
            <a:headEnd/>
            <a:tailEnd/>
          </a:ln>
          <a:effectLst/>
        </p:spPr>
      </p:pic>
      <p:sp>
        <p:nvSpPr>
          <p:cNvPr id="23" name="Прямоугольник 22"/>
          <p:cNvSpPr/>
          <p:nvPr/>
        </p:nvSpPr>
        <p:spPr>
          <a:xfrm>
            <a:off x="5580112" y="5733256"/>
            <a:ext cx="3744416" cy="584775"/>
          </a:xfrm>
          <a:prstGeom prst="rect">
            <a:avLst/>
          </a:prstGeom>
        </p:spPr>
        <p:txBody>
          <a:bodyPr wrap="square">
            <a:spAutoFit/>
          </a:bodyPr>
          <a:lstStyle/>
          <a:p>
            <a:pPr algn="ctr"/>
            <a:r>
              <a:rPr lang="ru-RU" sz="1600" b="1" dirty="0" smtClean="0">
                <a:ln w="10541" cmpd="sng">
                  <a:solidFill>
                    <a:schemeClr val="bg1"/>
                  </a:solidFill>
                  <a:prstDash val="solid"/>
                </a:ln>
                <a:solidFill>
                  <a:schemeClr val="bg1"/>
                </a:solidFill>
                <a:latin typeface="Monotype Corsiva" panose="03010101010201010101" pitchFamily="66" charset="0"/>
              </a:rPr>
              <a:t>Заведующая Юсупова  </a:t>
            </a:r>
            <a:endParaRPr lang="ru-RU" sz="1600" b="1" dirty="0" smtClean="0">
              <a:ln w="10541" cmpd="sng">
                <a:solidFill>
                  <a:schemeClr val="bg1"/>
                </a:solidFill>
                <a:prstDash val="solid"/>
              </a:ln>
              <a:solidFill>
                <a:schemeClr val="bg1"/>
              </a:solidFill>
              <a:latin typeface="Monotype Corsiva" panose="03010101010201010101" pitchFamily="66" charset="0"/>
            </a:endParaRPr>
          </a:p>
          <a:p>
            <a:pPr algn="ctr"/>
            <a:r>
              <a:rPr lang="ru-RU" sz="1600" b="1" dirty="0" err="1" smtClean="0">
                <a:ln w="10541" cmpd="sng">
                  <a:solidFill>
                    <a:srgbClr val="002060"/>
                  </a:solidFill>
                  <a:prstDash val="solid"/>
                </a:ln>
                <a:solidFill>
                  <a:srgbClr val="002060"/>
                </a:solidFill>
                <a:latin typeface="Monotype Corsiva" panose="03010101010201010101" pitchFamily="66" charset="0"/>
              </a:rPr>
              <a:t>Рабият</a:t>
            </a:r>
            <a:r>
              <a:rPr lang="ru-RU" sz="1600" b="1" dirty="0" smtClean="0">
                <a:ln w="10541" cmpd="sng">
                  <a:solidFill>
                    <a:srgbClr val="002060"/>
                  </a:solidFill>
                  <a:prstDash val="solid"/>
                </a:ln>
                <a:solidFill>
                  <a:srgbClr val="002060"/>
                </a:solidFill>
                <a:latin typeface="Monotype Corsiva" panose="03010101010201010101" pitchFamily="66" charset="0"/>
              </a:rPr>
              <a:t> </a:t>
            </a:r>
            <a:r>
              <a:rPr lang="ru-RU" sz="1600" b="1" dirty="0" err="1" smtClean="0">
                <a:ln w="10541" cmpd="sng">
                  <a:solidFill>
                    <a:srgbClr val="002060"/>
                  </a:solidFill>
                  <a:prstDash val="solid"/>
                </a:ln>
                <a:solidFill>
                  <a:srgbClr val="002060"/>
                </a:solidFill>
                <a:latin typeface="Monotype Corsiva" panose="03010101010201010101" pitchFamily="66" charset="0"/>
              </a:rPr>
              <a:t>Нажмутдиновна</a:t>
            </a:r>
            <a:endParaRPr lang="ru-RU" sz="2000" b="1" dirty="0">
              <a:ln w="10541" cmpd="sng">
                <a:solidFill>
                  <a:srgbClr val="002060"/>
                </a:solidFill>
                <a:prstDash val="solid"/>
              </a:ln>
              <a:solidFill>
                <a:srgbClr val="002060"/>
              </a:solidFill>
              <a:latin typeface="Monotype Corsiva" panose="03010101010201010101" pitchFamily="66" charset="0"/>
            </a:endParaRPr>
          </a:p>
        </p:txBody>
      </p:sp>
      <p:pic>
        <p:nvPicPr>
          <p:cNvPr id="17" name="Рисунок 16"/>
          <p:cNvPicPr/>
          <p:nvPr/>
        </p:nvPicPr>
        <p:blipFill>
          <a:blip r:embed="rId6" cstate="print"/>
          <a:srcRect l="33402" t="19899" r="18144" b="15751"/>
          <a:stretch>
            <a:fillRect/>
          </a:stretch>
        </p:blipFill>
        <p:spPr bwMode="auto">
          <a:xfrm>
            <a:off x="214282" y="214290"/>
            <a:ext cx="3571900" cy="27146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cSld>
  <p:clrMapOvr>
    <a:masterClrMapping/>
  </p:clrMapOvr>
  <p:transition spd="slow" advClick="0" advTm="9580">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ppt_x</p:attrName>
                                        </p:attrNameLst>
                                      </p:cBhvr>
                                      <p:tavLst>
                                        <p:tav tm="0">
                                          <p:val>
                                            <p:strVal val="#ppt_x-.2"/>
                                          </p:val>
                                        </p:tav>
                                        <p:tav tm="100000">
                                          <p:val>
                                            <p:strVal val="#ppt_x"/>
                                          </p:val>
                                        </p:tav>
                                      </p:tavLst>
                                    </p:anim>
                                    <p:anim calcmode="lin" valueType="num">
                                      <p:cBhvr>
                                        <p:cTn id="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19"/>
                                        </p:tgtEl>
                                        <p:attrNameLst>
                                          <p:attrName>style.visibility</p:attrName>
                                        </p:attrNameLst>
                                      </p:cBhvr>
                                      <p:to>
                                        <p:strVal val="visible"/>
                                      </p:to>
                                    </p:set>
                                    <p:animEffect transition="in" filter="fade">
                                      <p:cBhvr>
                                        <p:cTn id="14" dur="2000"/>
                                        <p:tgtEl>
                                          <p:spTgt spid="19"/>
                                        </p:tgtEl>
                                      </p:cBhvr>
                                    </p:animEffect>
                                    <p:anim calcmode="lin" valueType="num">
                                      <p:cBhvr>
                                        <p:cTn id="15" dur="2000" fill="hold"/>
                                        <p:tgtEl>
                                          <p:spTgt spid="19"/>
                                        </p:tgtEl>
                                        <p:attrNameLst>
                                          <p:attrName>ppt_w</p:attrName>
                                        </p:attrNameLst>
                                      </p:cBhvr>
                                      <p:tavLst>
                                        <p:tav tm="0" fmla="#ppt_w*sin(2.5*pi*$)">
                                          <p:val>
                                            <p:fltVal val="0"/>
                                          </p:val>
                                        </p:tav>
                                        <p:tav tm="100000">
                                          <p:val>
                                            <p:fltVal val="1"/>
                                          </p:val>
                                        </p:tav>
                                      </p:tavLst>
                                    </p:anim>
                                    <p:anim calcmode="lin" valueType="num">
                                      <p:cBhvr>
                                        <p:cTn id="16"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p:nvPr>
        </p:nvSpPr>
        <p:spPr/>
        <p:txBody>
          <a:bodyPr/>
          <a:lstStyle/>
          <a:p>
            <a:pPr eaLnBrk="1" hangingPunct="1"/>
            <a:endParaRPr lang="ru-RU" smtClean="0"/>
          </a:p>
        </p:txBody>
      </p:sp>
      <p:sp>
        <p:nvSpPr>
          <p:cNvPr id="41986" name="Rectangle 3"/>
          <p:cNvSpPr>
            <a:spLocks noGrp="1"/>
          </p:cNvSpPr>
          <p:nvPr>
            <p:ph type="body" idx="1"/>
          </p:nvPr>
        </p:nvSpPr>
        <p:spPr/>
        <p:txBody>
          <a:bodyPr/>
          <a:lstStyle/>
          <a:p>
            <a:pPr eaLnBrk="1" hangingPunct="1"/>
            <a:endParaRPr lang="ru-RU" smtClean="0"/>
          </a:p>
        </p:txBody>
      </p:sp>
      <p:pic>
        <p:nvPicPr>
          <p:cNvPr id="41987" name="Picture 4" descr="шаблон 2 титульник"/>
          <p:cNvPicPr>
            <a:picLocks noChangeAspect="1" noChangeArrowheads="1"/>
          </p:cNvPicPr>
          <p:nvPr/>
        </p:nvPicPr>
        <p:blipFill>
          <a:blip r:embed="rId3" cstate="screen"/>
          <a:srcRect/>
          <a:stretch>
            <a:fillRect/>
          </a:stretch>
        </p:blipFill>
        <p:spPr bwMode="auto">
          <a:xfrm>
            <a:off x="0" y="46819"/>
            <a:ext cx="9144000" cy="6838565"/>
          </a:xfrm>
          <a:prstGeom prst="rect">
            <a:avLst/>
          </a:prstGeom>
          <a:noFill/>
          <a:ln w="9525">
            <a:noFill/>
            <a:miter lim="800000"/>
            <a:headEnd/>
            <a:tailEnd/>
          </a:ln>
        </p:spPr>
      </p:pic>
      <p:sp>
        <p:nvSpPr>
          <p:cNvPr id="2" name="Прямоугольник 1"/>
          <p:cNvSpPr/>
          <p:nvPr/>
        </p:nvSpPr>
        <p:spPr>
          <a:xfrm>
            <a:off x="1331640" y="3292529"/>
            <a:ext cx="7344816" cy="2800767"/>
          </a:xfrm>
          <a:prstGeom prst="rect">
            <a:avLst/>
          </a:prstGeom>
        </p:spPr>
        <p:txBody>
          <a:bodyPr wrap="square">
            <a:spAutoFit/>
          </a:bodyPr>
          <a:lstStyle/>
          <a:p>
            <a:pPr algn="ctr"/>
            <a:r>
              <a:rPr lang="ru-RU" sz="2200" dirty="0" smtClean="0">
                <a:solidFill>
                  <a:srgbClr val="C00000"/>
                </a:solidFill>
                <a:latin typeface="Franklin Gothic Demi Cond" panose="020B0706030402020204" pitchFamily="34" charset="0"/>
              </a:rPr>
              <a:t>ВЫВОД: </a:t>
            </a:r>
            <a:r>
              <a:rPr lang="ru-RU" sz="2200" dirty="0" smtClean="0">
                <a:solidFill>
                  <a:srgbClr val="009900"/>
                </a:solidFill>
                <a:latin typeface="Franklin Gothic Demi Cond" panose="020B0706030402020204" pitchFamily="34" charset="0"/>
              </a:rPr>
              <a:t>Таким </a:t>
            </a:r>
            <a:r>
              <a:rPr lang="ru-RU" sz="2200" dirty="0">
                <a:solidFill>
                  <a:srgbClr val="009900"/>
                </a:solidFill>
                <a:latin typeface="Franklin Gothic Demi Cond" panose="020B0706030402020204" pitchFamily="34" charset="0"/>
              </a:rPr>
              <a:t>образом, в ходе реализации проекта происходит формирование определенной позиции по конкретному вопросу у каждого ребенка, дети получают возможность раскрыть свою творческую жилку, показать всем свою индивидуальность. Все это крайне благоприятно сказывается на развитии личности ребенка, способствует формированию нормальной самооценки. Проще говоря, проекты идеально подготавливают дошкольников к их дальнейшему обучению в школе </a:t>
            </a:r>
          </a:p>
        </p:txBody>
      </p:sp>
      <p:pic>
        <p:nvPicPr>
          <p:cNvPr id="9" name="Рисунок 8" descr="BPCC4988.JPG"/>
          <p:cNvPicPr>
            <a:picLocks noChangeAspect="1"/>
          </p:cNvPicPr>
          <p:nvPr/>
        </p:nvPicPr>
        <p:blipFill>
          <a:blip r:embed="rId4" cstate="print"/>
          <a:stretch>
            <a:fillRect/>
          </a:stretch>
        </p:blipFill>
        <p:spPr>
          <a:xfrm>
            <a:off x="35496" y="72008"/>
            <a:ext cx="4824536" cy="3212976"/>
          </a:xfrm>
          <a:prstGeom prst="cloud">
            <a:avLst/>
          </a:prstGeom>
          <a:ln w="28575">
            <a:solidFill>
              <a:srgbClr val="FF0000"/>
            </a:solidFill>
          </a:ln>
        </p:spPr>
      </p:pic>
      <p:sp>
        <p:nvSpPr>
          <p:cNvPr id="10" name="Прямоугольник 9"/>
          <p:cNvSpPr/>
          <p:nvPr/>
        </p:nvSpPr>
        <p:spPr>
          <a:xfrm>
            <a:off x="4283968" y="44624"/>
            <a:ext cx="4788024" cy="1754326"/>
          </a:xfrm>
          <a:prstGeom prst="rect">
            <a:avLst/>
          </a:prstGeom>
        </p:spPr>
        <p:txBody>
          <a:bodyPr wrap="square">
            <a:spAutoFit/>
          </a:bodyPr>
          <a:lstStyle/>
          <a:p>
            <a:pPr algn="r"/>
            <a:r>
              <a:rPr lang="ru-RU"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a:t>
            </a:r>
            <a:r>
              <a:rPr lang="ru-RU" sz="36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a:t>
            </a:r>
            <a:r>
              <a:rPr lang="ru-RU" sz="54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Monotype Corsiva" panose="03010101010201010101" pitchFamily="66" charset="0"/>
              </a:rPr>
              <a:t>СПАСИБО  ЗА</a:t>
            </a:r>
          </a:p>
          <a:p>
            <a:pPr algn="r"/>
            <a:r>
              <a:rPr lang="ru-RU" sz="54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Monotype Corsiva" panose="03010101010201010101" pitchFamily="66" charset="0"/>
              </a:rPr>
              <a:t>ВНИМАНИЕ!</a:t>
            </a:r>
            <a:endParaRPr lang="ru-RU" sz="5400" dirty="0">
              <a:latin typeface="Monotype Corsiva" panose="03010101010201010101" pitchFamily="66" charset="0"/>
            </a:endParaRPr>
          </a:p>
        </p:txBody>
      </p:sp>
    </p:spTree>
    <p:custDataLst>
      <p:tags r:id="rId1"/>
    </p:custDataLst>
  </p:cSld>
  <p:clrMapOvr>
    <a:masterClrMapping/>
  </p:clrMapOvr>
  <p:transition spd="slow" advClick="0" advTm="2514">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5"/>
          <p:cNvSpPr>
            <a:spLocks noGrp="1"/>
          </p:cNvSpPr>
          <p:nvPr>
            <p:ph type="ctrTitle" idx="4294967295"/>
          </p:nvPr>
        </p:nvSpPr>
        <p:spPr>
          <a:xfrm>
            <a:off x="685800" y="2130425"/>
            <a:ext cx="7772400" cy="1470025"/>
          </a:xfrm>
        </p:spPr>
        <p:txBody>
          <a:bodyPr/>
          <a:lstStyle/>
          <a:p>
            <a:pPr eaLnBrk="1" hangingPunct="1"/>
            <a:endParaRPr lang="ru-RU" dirty="0" smtClean="0"/>
          </a:p>
        </p:txBody>
      </p:sp>
      <p:sp>
        <p:nvSpPr>
          <p:cNvPr id="16386" name="Rectangle 6"/>
          <p:cNvSpPr>
            <a:spLocks noGrp="1"/>
          </p:cNvSpPr>
          <p:nvPr>
            <p:ph type="subTitle" idx="4294967295"/>
          </p:nvPr>
        </p:nvSpPr>
        <p:spPr>
          <a:xfrm>
            <a:off x="1371600" y="3886200"/>
            <a:ext cx="6400800" cy="1752600"/>
          </a:xfrm>
        </p:spPr>
        <p:txBody>
          <a:bodyPr/>
          <a:lstStyle/>
          <a:p>
            <a:pPr marL="0" indent="0" algn="ctr" eaLnBrk="1" hangingPunct="1">
              <a:buFont typeface="Arial" charset="0"/>
              <a:buNone/>
            </a:pPr>
            <a:endParaRPr lang="ru-RU" dirty="0" smtClean="0"/>
          </a:p>
        </p:txBody>
      </p:sp>
      <p:pic>
        <p:nvPicPr>
          <p:cNvPr id="16387" name="Picture 7" descr="шаблон 2 б"/>
          <p:cNvPicPr>
            <a:picLocks noChangeAspect="1" noChangeArrowheads="1"/>
          </p:cNvPicPr>
          <p:nvPr/>
        </p:nvPicPr>
        <p:blipFill>
          <a:blip r:embed="rId3" cstate="screen"/>
          <a:srcRect/>
          <a:stretch>
            <a:fillRect/>
          </a:stretch>
        </p:blipFill>
        <p:spPr bwMode="auto">
          <a:xfrm>
            <a:off x="0" y="-19618"/>
            <a:ext cx="9144000" cy="6877618"/>
          </a:xfrm>
          <a:prstGeom prst="rect">
            <a:avLst/>
          </a:prstGeom>
          <a:noFill/>
          <a:ln w="9525">
            <a:noFill/>
            <a:miter lim="800000"/>
            <a:headEnd/>
            <a:tailEnd/>
          </a:ln>
        </p:spPr>
      </p:pic>
      <p:sp>
        <p:nvSpPr>
          <p:cNvPr id="3" name="Прямоугольник 2"/>
          <p:cNvSpPr/>
          <p:nvPr/>
        </p:nvSpPr>
        <p:spPr>
          <a:xfrm>
            <a:off x="2195736" y="797511"/>
            <a:ext cx="6624736" cy="3693319"/>
          </a:xfrm>
          <a:prstGeom prst="rect">
            <a:avLst/>
          </a:prstGeom>
        </p:spPr>
        <p:txBody>
          <a:bodyPr wrap="square">
            <a:spAutoFit/>
          </a:bodyPr>
          <a:lstStyle/>
          <a:p>
            <a:pPr marL="137160" algn="ctr"/>
            <a:r>
              <a:rPr lang="ru-RU" dirty="0" smtClean="0">
                <a:latin typeface="Franklin Gothic Demi Cond" pitchFamily="34" charset="0"/>
              </a:rPr>
              <a:t>   </a:t>
            </a:r>
          </a:p>
          <a:p>
            <a:pPr marL="137160" algn="ctr"/>
            <a:r>
              <a:rPr lang="ru-RU" dirty="0" smtClean="0">
                <a:solidFill>
                  <a:srgbClr val="7030A0"/>
                </a:solidFill>
                <a:latin typeface="Franklin Gothic Demi Cond" pitchFamily="34" charset="0"/>
              </a:rPr>
              <a:t>В </a:t>
            </a:r>
            <a:r>
              <a:rPr lang="ru-RU" dirty="0">
                <a:solidFill>
                  <a:srgbClr val="7030A0"/>
                </a:solidFill>
                <a:latin typeface="Franklin Gothic Demi Cond" pitchFamily="34" charset="0"/>
              </a:rPr>
              <a:t>настоящее время государство поставило перед образовательными учреждениями достаточно ясную и важную задачу: подготовить как можно более активное и любознательное молодое поколение. </a:t>
            </a:r>
            <a:endParaRPr lang="ru-RU" dirty="0" smtClean="0">
              <a:solidFill>
                <a:srgbClr val="7030A0"/>
              </a:solidFill>
              <a:latin typeface="Franklin Gothic Demi Cond" pitchFamily="34" charset="0"/>
            </a:endParaRPr>
          </a:p>
          <a:p>
            <a:pPr marL="137160" algn="ctr"/>
            <a:r>
              <a:rPr lang="ru-RU" dirty="0" smtClean="0">
                <a:solidFill>
                  <a:srgbClr val="C00000"/>
                </a:solidFill>
                <a:latin typeface="Franklin Gothic Demi Cond" pitchFamily="34" charset="0"/>
              </a:rPr>
              <a:t>  Становится </a:t>
            </a:r>
            <a:r>
              <a:rPr lang="ru-RU" dirty="0">
                <a:solidFill>
                  <a:srgbClr val="C00000"/>
                </a:solidFill>
                <a:latin typeface="Franklin Gothic Demi Cond" pitchFamily="34" charset="0"/>
              </a:rPr>
              <a:t>актуальным вопрос создания системы работы по внедрению в образовательный процесс ДОУ метода проектов</a:t>
            </a:r>
            <a:r>
              <a:rPr lang="ru-RU" dirty="0" smtClean="0">
                <a:solidFill>
                  <a:srgbClr val="C00000"/>
                </a:solidFill>
                <a:latin typeface="Franklin Gothic Demi Cond" pitchFamily="34" charset="0"/>
              </a:rPr>
              <a:t>.</a:t>
            </a:r>
            <a:r>
              <a:rPr lang="ru-RU" dirty="0">
                <a:solidFill>
                  <a:srgbClr val="C00000"/>
                </a:solidFill>
                <a:latin typeface="Franklin Gothic Demi Cond" pitchFamily="34" charset="0"/>
              </a:rPr>
              <a:t> </a:t>
            </a:r>
            <a:endParaRPr lang="ru-RU" dirty="0" smtClean="0">
              <a:solidFill>
                <a:srgbClr val="C00000"/>
              </a:solidFill>
              <a:latin typeface="Franklin Gothic Demi Cond" pitchFamily="34" charset="0"/>
            </a:endParaRPr>
          </a:p>
          <a:p>
            <a:pPr marL="137160" algn="ctr"/>
            <a:r>
              <a:rPr lang="ru-RU" dirty="0" smtClean="0">
                <a:solidFill>
                  <a:srgbClr val="009900"/>
                </a:solidFill>
                <a:latin typeface="Franklin Gothic Demi Cond" pitchFamily="34" charset="0"/>
              </a:rPr>
              <a:t>   Большинство </a:t>
            </a:r>
            <a:r>
              <a:rPr lang="ru-RU" dirty="0">
                <a:solidFill>
                  <a:srgbClr val="009900"/>
                </a:solidFill>
                <a:latin typeface="Franklin Gothic Demi Cond" pitchFamily="34" charset="0"/>
              </a:rPr>
              <a:t>педагогов осознают необходимость развития каждого ребенка как самоценной личности. Однако специалисты затрудняются в определении факторов, влияющих на успешность продвижения ребенка в образовательном процессе. </a:t>
            </a:r>
            <a:r>
              <a:rPr lang="ru-RU" dirty="0">
                <a:solidFill>
                  <a:schemeClr val="accent6">
                    <a:lumMod val="50000"/>
                  </a:schemeClr>
                </a:solidFill>
                <a:latin typeface="Franklin Gothic Demi Cond" pitchFamily="34" charset="0"/>
              </a:rPr>
              <a:t>Уникальным средством обеспечения сотрудничества, сотворчества детей и взрослых, способом реализации личностно-ориентированного подхода к образованию является технология проектирования</a:t>
            </a:r>
            <a:r>
              <a:rPr lang="ru-RU" dirty="0" smtClean="0">
                <a:solidFill>
                  <a:schemeClr val="accent6">
                    <a:lumMod val="50000"/>
                  </a:schemeClr>
                </a:solidFill>
                <a:latin typeface="Franklin Gothic Demi Cond" pitchFamily="34" charset="0"/>
              </a:rPr>
              <a:t>.</a:t>
            </a:r>
            <a:endParaRPr lang="ru-RU" dirty="0"/>
          </a:p>
        </p:txBody>
      </p:sp>
      <p:sp>
        <p:nvSpPr>
          <p:cNvPr id="8" name="Прямоугольник 7"/>
          <p:cNvSpPr/>
          <p:nvPr/>
        </p:nvSpPr>
        <p:spPr>
          <a:xfrm>
            <a:off x="2411760" y="0"/>
            <a:ext cx="6408712" cy="1200329"/>
          </a:xfrm>
          <a:prstGeom prst="rect">
            <a:avLst/>
          </a:prstGeom>
          <a:noFill/>
        </p:spPr>
        <p:txBody>
          <a:bodyPr wrap="square" lIns="91440" tIns="45720" rIns="91440" bIns="45720">
            <a:spAutoFit/>
          </a:bodyPr>
          <a:lstStyle/>
          <a:p>
            <a:pPr algn="ctr"/>
            <a:r>
              <a:rPr lang="ru-RU" sz="7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alibri" pitchFamily="34" charset="0"/>
              </a:rPr>
              <a:t>Актуальность</a:t>
            </a:r>
            <a:endParaRPr lang="ru-RU"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9" name="Прямоугольник 8"/>
          <p:cNvSpPr/>
          <p:nvPr/>
        </p:nvSpPr>
        <p:spPr>
          <a:xfrm>
            <a:off x="2411760" y="4494019"/>
            <a:ext cx="6480720" cy="2031325"/>
          </a:xfrm>
          <a:prstGeom prst="rect">
            <a:avLst/>
          </a:prstGeom>
        </p:spPr>
        <p:txBody>
          <a:bodyPr wrap="square">
            <a:spAutoFit/>
          </a:bodyPr>
          <a:lstStyle/>
          <a:p>
            <a:pPr algn="ctr"/>
            <a:r>
              <a:rPr lang="ru-RU" sz="3600" b="1" i="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Метод проектов -</a:t>
            </a:r>
            <a:r>
              <a:rPr lang="ru-RU" b="1" i="1" dirty="0" smtClean="0"/>
              <a:t>способ организации педагогического процесса, основанный на взаимодействии педагога и воспитанника, </a:t>
            </a:r>
            <a:r>
              <a:rPr lang="ru-RU" b="1" i="1" dirty="0" smtClean="0">
                <a:solidFill>
                  <a:srgbClr val="FF0000"/>
                </a:solidFill>
              </a:rPr>
              <a:t>способ взаимодействия </a:t>
            </a:r>
            <a:r>
              <a:rPr lang="ru-RU" b="1" i="1" dirty="0" smtClean="0"/>
              <a:t>с окружающей средой, </a:t>
            </a:r>
            <a:r>
              <a:rPr lang="ru-RU" b="1" i="1" dirty="0" smtClean="0">
                <a:solidFill>
                  <a:srgbClr val="FF0000"/>
                </a:solidFill>
              </a:rPr>
              <a:t>поэтапная практическая деятельность </a:t>
            </a:r>
            <a:r>
              <a:rPr lang="ru-RU" b="1" i="1" dirty="0" smtClean="0"/>
              <a:t>по достижению поставленной цели в </a:t>
            </a:r>
            <a:r>
              <a:rPr lang="ru-RU" b="1" i="1" dirty="0" smtClean="0"/>
              <a:t>МБДОУ </a:t>
            </a:r>
            <a:r>
              <a:rPr lang="ru-RU" b="1" i="1" dirty="0" smtClean="0"/>
              <a:t>«Д/с «Солнышко»</a:t>
            </a:r>
            <a:endParaRPr lang="ru-RU" b="1" dirty="0" smtClean="0"/>
          </a:p>
        </p:txBody>
      </p:sp>
      <p:pic>
        <p:nvPicPr>
          <p:cNvPr id="13" name="Рисунок 12"/>
          <p:cNvPicPr/>
          <p:nvPr/>
        </p:nvPicPr>
        <p:blipFill>
          <a:blip r:embed="rId4" cstate="print"/>
          <a:srcRect l="58622" t="30133" r="20792" b="17840"/>
          <a:stretch>
            <a:fillRect/>
          </a:stretch>
        </p:blipFill>
        <p:spPr bwMode="auto">
          <a:xfrm>
            <a:off x="285720" y="3357562"/>
            <a:ext cx="2143140" cy="3286148"/>
          </a:xfrm>
          <a:prstGeom prst="snip2DiagRect">
            <a:avLst/>
          </a:prstGeom>
          <a:solidFill>
            <a:srgbClr val="FFFFFF">
              <a:shade val="85000"/>
            </a:srgbClr>
          </a:solidFill>
          <a:ln w="88900" cap="sq">
            <a:solidFill>
              <a:srgbClr val="FF00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Рисунок 13"/>
          <p:cNvPicPr/>
          <p:nvPr/>
        </p:nvPicPr>
        <p:blipFill>
          <a:blip r:embed="rId4" cstate="print"/>
          <a:srcRect l="35388" t="31805" r="42768" b="18676"/>
          <a:stretch>
            <a:fillRect/>
          </a:stretch>
        </p:blipFill>
        <p:spPr bwMode="auto">
          <a:xfrm>
            <a:off x="285720" y="357190"/>
            <a:ext cx="2000264" cy="2786058"/>
          </a:xfrm>
          <a:prstGeom prst="snip2DiagRect">
            <a:avLst/>
          </a:prstGeom>
          <a:solidFill>
            <a:srgbClr val="FFFFFF">
              <a:shade val="85000"/>
            </a:srgbClr>
          </a:solidFill>
          <a:ln w="88900" cap="sq">
            <a:solidFill>
              <a:srgbClr val="FF99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cSld>
  <p:clrMapOvr>
    <a:masterClrMapping/>
  </p:clrMapOvr>
  <p:transition spd="slow" advTm="11319">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idx="4294967295"/>
          </p:nvPr>
        </p:nvSpPr>
        <p:spPr/>
        <p:txBody>
          <a:bodyPr/>
          <a:lstStyle/>
          <a:p>
            <a:pPr eaLnBrk="1" hangingPunct="1"/>
            <a:endParaRPr lang="ru-RU" dirty="0" smtClean="0"/>
          </a:p>
        </p:txBody>
      </p:sp>
      <p:sp>
        <p:nvSpPr>
          <p:cNvPr id="21506" name="Rectangle 3"/>
          <p:cNvSpPr>
            <a:spLocks noGrp="1"/>
          </p:cNvSpPr>
          <p:nvPr>
            <p:ph type="body" idx="4294967295"/>
          </p:nvPr>
        </p:nvSpPr>
        <p:spPr>
          <a:xfrm>
            <a:off x="457200" y="404813"/>
            <a:ext cx="4978400" cy="5721350"/>
          </a:xfrm>
        </p:spPr>
        <p:txBody>
          <a:bodyPr/>
          <a:lstStyle/>
          <a:p>
            <a:pPr eaLnBrk="1" hangingPunct="1"/>
            <a:endParaRPr lang="ru-RU" dirty="0" smtClean="0"/>
          </a:p>
        </p:txBody>
      </p:sp>
      <p:pic>
        <p:nvPicPr>
          <p:cNvPr id="21507" name="Picture 4" descr="шаблон 2 б"/>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7" name="Прямоугольник 6"/>
          <p:cNvSpPr/>
          <p:nvPr/>
        </p:nvSpPr>
        <p:spPr>
          <a:xfrm>
            <a:off x="0" y="0"/>
            <a:ext cx="6858000" cy="2554545"/>
          </a:xfrm>
          <a:prstGeom prst="rect">
            <a:avLst/>
          </a:prstGeom>
        </p:spPr>
        <p:txBody>
          <a:bodyPr wrap="square">
            <a:spAutoFit/>
          </a:bodyPr>
          <a:lstStyle/>
          <a:p>
            <a:r>
              <a:rPr lang="ru-RU" sz="4000" b="1" dirty="0" smtClean="0">
                <a:solidFill>
                  <a:srgbClr val="009900"/>
                </a:solidFill>
                <a:latin typeface="Monotype Corsiva" pitchFamily="66" charset="0"/>
              </a:rPr>
              <a:t>Проектная деятельность </a:t>
            </a:r>
            <a:r>
              <a:rPr lang="ru-RU" sz="3200" b="1" dirty="0" smtClean="0">
                <a:latin typeface="Monotype Corsiva" pitchFamily="66" charset="0"/>
              </a:rPr>
              <a:t>-</a:t>
            </a:r>
            <a:r>
              <a:rPr lang="ru-RU" sz="2400" b="1" dirty="0" smtClean="0">
                <a:solidFill>
                  <a:schemeClr val="accent1">
                    <a:lumMod val="75000"/>
                  </a:schemeClr>
                </a:solidFill>
                <a:latin typeface="Franklin Gothic Medium" pitchFamily="34" charset="0"/>
              </a:rPr>
              <a:t> это тот вид педагогической работы, который будет востребован в связи с реализацией федеральных государственных стандартов (ФГОС) в практику работы дошкольных образовательных учреждений</a:t>
            </a:r>
            <a:endParaRPr lang="ru-RU" sz="2400" b="1" dirty="0">
              <a:solidFill>
                <a:schemeClr val="accent1">
                  <a:lumMod val="75000"/>
                </a:schemeClr>
              </a:solidFill>
              <a:latin typeface="Franklin Gothic Medium" pitchFamily="34" charset="0"/>
            </a:endParaRPr>
          </a:p>
        </p:txBody>
      </p:sp>
      <p:graphicFrame>
        <p:nvGraphicFramePr>
          <p:cNvPr id="13" name="Схема 12"/>
          <p:cNvGraphicFramePr/>
          <p:nvPr/>
        </p:nvGraphicFramePr>
        <p:xfrm>
          <a:off x="107504" y="3356992"/>
          <a:ext cx="6750496" cy="35010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Схема 10"/>
          <p:cNvGraphicFramePr/>
          <p:nvPr/>
        </p:nvGraphicFramePr>
        <p:xfrm>
          <a:off x="323528" y="2636912"/>
          <a:ext cx="6696744" cy="73053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9" name="Рисунок 8" descr="CENV9911.JPG"/>
          <p:cNvPicPr>
            <a:picLocks noChangeAspect="1"/>
          </p:cNvPicPr>
          <p:nvPr/>
        </p:nvPicPr>
        <p:blipFill>
          <a:blip r:embed="rId14" cstate="print"/>
          <a:srcRect b="22642"/>
          <a:stretch>
            <a:fillRect/>
          </a:stretch>
        </p:blipFill>
        <p:spPr>
          <a:xfrm>
            <a:off x="6660232" y="260648"/>
            <a:ext cx="2166357" cy="2664296"/>
          </a:xfrm>
          <a:prstGeom prst="snip2DiagRect">
            <a:avLst/>
          </a:prstGeom>
          <a:solidFill>
            <a:srgbClr val="FFFFFF">
              <a:shade val="85000"/>
            </a:srgbClr>
          </a:solidFill>
          <a:ln w="88900" cap="sq">
            <a:solidFill>
              <a:srgbClr val="00B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Рисунок 9" descr="GQIX5503.JPG"/>
          <p:cNvPicPr>
            <a:picLocks noChangeAspect="1"/>
          </p:cNvPicPr>
          <p:nvPr/>
        </p:nvPicPr>
        <p:blipFill>
          <a:blip r:embed="rId15" cstate="print"/>
          <a:srcRect l="15007" b="38450"/>
          <a:stretch>
            <a:fillRect/>
          </a:stretch>
        </p:blipFill>
        <p:spPr>
          <a:xfrm>
            <a:off x="6804248" y="3645024"/>
            <a:ext cx="2094250" cy="2664296"/>
          </a:xfrm>
          <a:prstGeom prst="snip2DiagRect">
            <a:avLst/>
          </a:prstGeom>
          <a:solidFill>
            <a:srgbClr val="FFFFFF">
              <a:shade val="85000"/>
            </a:srgbClr>
          </a:solidFill>
          <a:ln w="88900" cap="sq">
            <a:solidFill>
              <a:srgbClr val="FF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cSld>
  <p:clrMapOvr>
    <a:masterClrMapping/>
  </p:clrMapOvr>
  <p:transition spd="slow" advTm="19007">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xit" presetSubtype="0" fill="hold" grpId="1" nodeType="clickEffect">
                                  <p:stCondLst>
                                    <p:cond delay="0"/>
                                  </p:stCondLst>
                                  <p:iterate type="lt">
                                    <p:tmPct val="50000"/>
                                  </p:iterate>
                                  <p:childTnLst>
                                    <p:anim calcmode="discrete" valueType="clr">
                                      <p:cBhvr override="childStyle">
                                        <p:cTn id="11" dur="80"/>
                                        <p:tgtEl>
                                          <p:spTgt spid="7"/>
                                        </p:tgtEl>
                                        <p:attrNameLst>
                                          <p:attrName>style.color</p:attrName>
                                        </p:attrNameLst>
                                      </p:cBhvr>
                                      <p:tavLst>
                                        <p:tav tm="0">
                                          <p:val>
                                            <p:clrVal>
                                              <a:schemeClr val="hlink"/>
                                            </p:clrVal>
                                          </p:val>
                                        </p:tav>
                                        <p:tav tm="50000">
                                          <p:val>
                                            <p:clrVal>
                                              <a:schemeClr val="accent2"/>
                                            </p:clrVal>
                                          </p:val>
                                        </p:tav>
                                      </p:tavLst>
                                    </p:anim>
                                    <p:anim calcmode="discrete" valueType="clr">
                                      <p:cBhvr>
                                        <p:cTn id="12" dur="80"/>
                                        <p:tgtEl>
                                          <p:spTgt spid="7"/>
                                        </p:tgtEl>
                                        <p:attrNameLst>
                                          <p:attrName>fillcolor</p:attrName>
                                        </p:attrNameLst>
                                      </p:cBhvr>
                                      <p:tavLst>
                                        <p:tav tm="0">
                                          <p:val>
                                            <p:clrVal>
                                              <a:schemeClr val="hlink"/>
                                            </p:clrVal>
                                          </p:val>
                                        </p:tav>
                                        <p:tav tm="50000">
                                          <p:val>
                                            <p:clrVal>
                                              <a:schemeClr val="accent2"/>
                                            </p:clrVal>
                                          </p:val>
                                        </p:tav>
                                      </p:tavLst>
                                    </p:anim>
                                    <p:set>
                                      <p:cBhvr>
                                        <p:cTn id="13" dur="80"/>
                                        <p:tgtEl>
                                          <p:spTgt spid="7"/>
                                        </p:tgtEl>
                                        <p:attrNameLst>
                                          <p:attrName>fill.type</p:attrName>
                                        </p:attrNameLst>
                                      </p:cBhvr>
                                      <p:to>
                                        <p:strVal val="solid"/>
                                      </p:to>
                                    </p:set>
                                    <p:set>
                                      <p:cBhvr>
                                        <p:cTn id="14" dur="1" fill="hold">
                                          <p:stCondLst>
                                            <p:cond delay="7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3000" fill="hold"/>
                                        <p:tgtEl>
                                          <p:spTgt spid="13"/>
                                        </p:tgtEl>
                                        <p:attrNameLst>
                                          <p:attrName>ppt_w</p:attrName>
                                        </p:attrNameLst>
                                      </p:cBhvr>
                                      <p:tavLst>
                                        <p:tav tm="0">
                                          <p:val>
                                            <p:fltVal val="0"/>
                                          </p:val>
                                        </p:tav>
                                        <p:tav tm="100000">
                                          <p:val>
                                            <p:strVal val="#ppt_w"/>
                                          </p:val>
                                        </p:tav>
                                      </p:tavLst>
                                    </p:anim>
                                    <p:anim calcmode="lin" valueType="num">
                                      <p:cBhvr>
                                        <p:cTn id="20" dur="3000" fill="hold"/>
                                        <p:tgtEl>
                                          <p:spTgt spid="13"/>
                                        </p:tgtEl>
                                        <p:attrNameLst>
                                          <p:attrName>ppt_h</p:attrName>
                                        </p:attrNameLst>
                                      </p:cBhvr>
                                      <p:tavLst>
                                        <p:tav tm="0">
                                          <p:val>
                                            <p:fltVal val="0"/>
                                          </p:val>
                                        </p:tav>
                                        <p:tav tm="100000">
                                          <p:val>
                                            <p:strVal val="#ppt_h"/>
                                          </p:val>
                                        </p:tav>
                                      </p:tavLst>
                                    </p:anim>
                                    <p:anim calcmode="lin" valueType="num">
                                      <p:cBhvr>
                                        <p:cTn id="21" dur="3000" fill="hold"/>
                                        <p:tgtEl>
                                          <p:spTgt spid="13"/>
                                        </p:tgtEl>
                                        <p:attrNameLst>
                                          <p:attrName>style.rotation</p:attrName>
                                        </p:attrNameLst>
                                      </p:cBhvr>
                                      <p:tavLst>
                                        <p:tav tm="0">
                                          <p:val>
                                            <p:fltVal val="360"/>
                                          </p:val>
                                        </p:tav>
                                        <p:tav tm="100000">
                                          <p:val>
                                            <p:fltVal val="0"/>
                                          </p:val>
                                        </p:tav>
                                      </p:tavLst>
                                    </p:anim>
                                    <p:animEffect transition="in" filter="fade">
                                      <p:cBhvr>
                                        <p:cTn id="22"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Graphic spid="1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idx="4294967295"/>
          </p:nvPr>
        </p:nvSpPr>
        <p:spPr/>
        <p:txBody>
          <a:bodyPr/>
          <a:lstStyle/>
          <a:p>
            <a:pPr eaLnBrk="1" hangingPunct="1"/>
            <a:endParaRPr lang="ru-RU" dirty="0" smtClean="0"/>
          </a:p>
        </p:txBody>
      </p:sp>
      <p:sp>
        <p:nvSpPr>
          <p:cNvPr id="20482" name="Rectangle 3"/>
          <p:cNvSpPr>
            <a:spLocks noGrp="1"/>
          </p:cNvSpPr>
          <p:nvPr>
            <p:ph type="body" idx="4294967295"/>
          </p:nvPr>
        </p:nvSpPr>
        <p:spPr/>
        <p:txBody>
          <a:bodyPr/>
          <a:lstStyle/>
          <a:p>
            <a:pPr eaLnBrk="1" hangingPunct="1"/>
            <a:endParaRPr lang="ru-RU" dirty="0" smtClean="0"/>
          </a:p>
        </p:txBody>
      </p:sp>
      <p:pic>
        <p:nvPicPr>
          <p:cNvPr id="20483" name="Picture 4" descr="шаблон 2 в"/>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6" name="Прямоугольник 5"/>
          <p:cNvSpPr/>
          <p:nvPr/>
        </p:nvSpPr>
        <p:spPr>
          <a:xfrm>
            <a:off x="-252413" y="1989138"/>
            <a:ext cx="9720263" cy="461962"/>
          </a:xfrm>
          <a:prstGeom prst="rect">
            <a:avLst/>
          </a:prstGeom>
        </p:spPr>
        <p:txBody>
          <a:bodyPr>
            <a:spAutoFit/>
          </a:bodyPr>
          <a:lstStyle/>
          <a:p>
            <a:pPr algn="ctr" fontAlgn="auto">
              <a:spcBef>
                <a:spcPts val="0"/>
              </a:spcBef>
              <a:spcAft>
                <a:spcPts val="0"/>
              </a:spcAft>
              <a:defRPr/>
            </a:pP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endParaRPr>
          </a:p>
        </p:txBody>
      </p:sp>
      <p:sp>
        <p:nvSpPr>
          <p:cNvPr id="20485" name="Прямоугольник 6"/>
          <p:cNvSpPr>
            <a:spLocks noChangeArrowheads="1"/>
          </p:cNvSpPr>
          <p:nvPr/>
        </p:nvSpPr>
        <p:spPr bwMode="auto">
          <a:xfrm>
            <a:off x="-252413" y="5445125"/>
            <a:ext cx="2663826" cy="369888"/>
          </a:xfrm>
          <a:prstGeom prst="rect">
            <a:avLst/>
          </a:prstGeom>
          <a:noFill/>
          <a:ln w="9525">
            <a:noFill/>
            <a:miter lim="800000"/>
            <a:headEnd/>
            <a:tailEnd/>
          </a:ln>
        </p:spPr>
        <p:txBody>
          <a:bodyPr>
            <a:spAutoFit/>
          </a:bodyPr>
          <a:lstStyle/>
          <a:p>
            <a:pPr algn="just"/>
            <a:endParaRPr lang="ru-RU" b="1" dirty="0">
              <a:solidFill>
                <a:srgbClr val="FFC000"/>
              </a:solidFill>
              <a:latin typeface="Comic Sans MS" pitchFamily="66" charset="0"/>
            </a:endParaRPr>
          </a:p>
        </p:txBody>
      </p:sp>
      <p:sp>
        <p:nvSpPr>
          <p:cNvPr id="20486" name="Прямоугольник 7"/>
          <p:cNvSpPr>
            <a:spLocks noChangeArrowheads="1"/>
          </p:cNvSpPr>
          <p:nvPr/>
        </p:nvSpPr>
        <p:spPr bwMode="auto">
          <a:xfrm>
            <a:off x="5940425" y="2781300"/>
            <a:ext cx="3527425" cy="522288"/>
          </a:xfrm>
          <a:prstGeom prst="rect">
            <a:avLst/>
          </a:prstGeom>
          <a:noFill/>
          <a:ln w="9525">
            <a:noFill/>
            <a:miter lim="800000"/>
            <a:headEnd/>
            <a:tailEnd/>
          </a:ln>
        </p:spPr>
        <p:txBody>
          <a:bodyPr>
            <a:spAutoFit/>
          </a:bodyPr>
          <a:lstStyle/>
          <a:p>
            <a:endParaRPr lang="ru-RU" sz="2800" dirty="0">
              <a:solidFill>
                <a:srgbClr val="FFFF00"/>
              </a:solidFill>
              <a:latin typeface="Calibri" pitchFamily="34" charset="0"/>
            </a:endParaRPr>
          </a:p>
        </p:txBody>
      </p:sp>
      <p:sp>
        <p:nvSpPr>
          <p:cNvPr id="9" name="Прямоугольник 8"/>
          <p:cNvSpPr/>
          <p:nvPr/>
        </p:nvSpPr>
        <p:spPr>
          <a:xfrm>
            <a:off x="107504" y="1772816"/>
            <a:ext cx="8568952" cy="1508105"/>
          </a:xfrm>
          <a:prstGeom prst="rect">
            <a:avLst/>
          </a:prstGeom>
        </p:spPr>
        <p:txBody>
          <a:bodyPr wrap="square">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ru-RU" sz="3200" b="1" dirty="0" smtClean="0">
                <a:ln/>
                <a:solidFill>
                  <a:srgbClr val="7030A0"/>
                </a:solidFill>
                <a:latin typeface="Monotype Corsiva" pitchFamily="66" charset="0"/>
              </a:rPr>
              <a:t>Задачи исследовательской деятельности специфичны для каждого возраста</a:t>
            </a:r>
          </a:p>
          <a:p>
            <a:pPr algn="ctr"/>
            <a:endParaRPr lang="ru-RU" sz="2800" b="1" dirty="0">
              <a:ln/>
              <a:solidFill>
                <a:schemeClr val="accent5">
                  <a:tint val="50000"/>
                  <a:satMod val="180000"/>
                </a:schemeClr>
              </a:solidFill>
              <a:latin typeface="Monotype Corsiva" pitchFamily="66" charset="0"/>
            </a:endParaRPr>
          </a:p>
        </p:txBody>
      </p:sp>
      <p:sp>
        <p:nvSpPr>
          <p:cNvPr id="10" name="Прямоугольник 9"/>
          <p:cNvSpPr/>
          <p:nvPr/>
        </p:nvSpPr>
        <p:spPr>
          <a:xfrm>
            <a:off x="539552" y="2629361"/>
            <a:ext cx="2769016" cy="1015663"/>
          </a:xfrm>
          <a:prstGeom prst="rect">
            <a:avLst/>
          </a:prstGeom>
        </p:spPr>
        <p:txBody>
          <a:bodyPr wrap="square">
            <a:spAutoFit/>
          </a:bodyPr>
          <a:lstStyle/>
          <a:p>
            <a:r>
              <a:rPr lang="ru-RU" sz="2000" b="1" dirty="0" smtClean="0">
                <a:solidFill>
                  <a:srgbClr val="C00000"/>
                </a:solidFill>
                <a:latin typeface="Franklin Gothic Medium" pitchFamily="34" charset="0"/>
              </a:rPr>
              <a:t>В </a:t>
            </a:r>
            <a:r>
              <a:rPr lang="ru-RU" sz="2000" b="1" u="sng" dirty="0" smtClean="0">
                <a:solidFill>
                  <a:srgbClr val="C00000"/>
                </a:solidFill>
                <a:latin typeface="Franklin Gothic Medium" pitchFamily="34" charset="0"/>
              </a:rPr>
              <a:t>младшем дошкольном возрасте </a:t>
            </a:r>
            <a:r>
              <a:rPr lang="ru-RU" sz="2000" b="1" dirty="0" smtClean="0">
                <a:solidFill>
                  <a:srgbClr val="C00000"/>
                </a:solidFill>
                <a:latin typeface="Franklin Gothic Medium" pitchFamily="34" charset="0"/>
              </a:rPr>
              <a:t>это</a:t>
            </a:r>
            <a:r>
              <a:rPr lang="ru-RU" b="1" i="1" dirty="0" smtClean="0">
                <a:solidFill>
                  <a:srgbClr val="C00000"/>
                </a:solidFill>
              </a:rPr>
              <a:t>:</a:t>
            </a:r>
            <a:endParaRPr lang="ru-RU" b="1" i="1" dirty="0">
              <a:solidFill>
                <a:srgbClr val="C00000"/>
              </a:solidFill>
            </a:endParaRPr>
          </a:p>
        </p:txBody>
      </p:sp>
      <p:sp>
        <p:nvSpPr>
          <p:cNvPr id="12" name="Горизонтальный свиток 11"/>
          <p:cNvSpPr/>
          <p:nvPr/>
        </p:nvSpPr>
        <p:spPr>
          <a:xfrm>
            <a:off x="251520" y="2852936"/>
            <a:ext cx="3672408" cy="3960440"/>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Прямоугольник 10"/>
          <p:cNvSpPr/>
          <p:nvPr/>
        </p:nvSpPr>
        <p:spPr>
          <a:xfrm>
            <a:off x="683568" y="3428999"/>
            <a:ext cx="2952328" cy="2954655"/>
          </a:xfrm>
          <a:prstGeom prst="rect">
            <a:avLst/>
          </a:prstGeom>
        </p:spPr>
        <p:txBody>
          <a:bodyPr wrap="square">
            <a:spAutoFit/>
          </a:bodyPr>
          <a:lstStyle/>
          <a:p>
            <a:pPr algn="ctr">
              <a:buFont typeface="Wingdings"/>
              <a:buChar char="q"/>
            </a:pPr>
            <a:r>
              <a:rPr lang="ru-RU" sz="1550" b="1" dirty="0" smtClean="0">
                <a:latin typeface="Franklin Gothic Medium" pitchFamily="34" charset="0"/>
              </a:rPr>
              <a:t>вхождение детей в проблемную игровую ситуацию (ведущая роль педагога);</a:t>
            </a:r>
          </a:p>
          <a:p>
            <a:pPr algn="ctr">
              <a:buFont typeface="Wingdings"/>
              <a:buChar char="q"/>
            </a:pPr>
            <a:r>
              <a:rPr lang="ru-RU" sz="1550" b="1" dirty="0" smtClean="0">
                <a:latin typeface="Franklin Gothic Medium" pitchFamily="34" charset="0"/>
              </a:rPr>
              <a:t>активизация желания искать пути разрешения проблемной ситуации (вместе с педагогом)</a:t>
            </a:r>
          </a:p>
          <a:p>
            <a:pPr algn="ctr">
              <a:buFont typeface="Wingdings"/>
              <a:buChar char="q"/>
            </a:pPr>
            <a:r>
              <a:rPr lang="ru-RU" sz="1550" b="1" dirty="0" smtClean="0">
                <a:latin typeface="Franklin Gothic Medium" pitchFamily="34" charset="0"/>
              </a:rPr>
              <a:t>формирование начальных предпосылок исследовательской деятельности (практические опыты).</a:t>
            </a:r>
            <a:endParaRPr lang="ru-RU" sz="1550" b="1" dirty="0">
              <a:latin typeface="Franklin Gothic Medium" pitchFamily="34" charset="0"/>
            </a:endParaRPr>
          </a:p>
        </p:txBody>
      </p:sp>
      <p:sp>
        <p:nvSpPr>
          <p:cNvPr id="13" name="Горизонтальный свиток 12"/>
          <p:cNvSpPr/>
          <p:nvPr/>
        </p:nvSpPr>
        <p:spPr>
          <a:xfrm>
            <a:off x="4211960" y="2564904"/>
            <a:ext cx="4608512" cy="4221088"/>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00"/>
              </a:solidFill>
            </a:endParaRPr>
          </a:p>
        </p:txBody>
      </p:sp>
      <p:sp>
        <p:nvSpPr>
          <p:cNvPr id="14" name="Прямоугольник 13"/>
          <p:cNvSpPr/>
          <p:nvPr/>
        </p:nvSpPr>
        <p:spPr>
          <a:xfrm>
            <a:off x="4860032" y="3077666"/>
            <a:ext cx="3816424" cy="3231654"/>
          </a:xfrm>
          <a:prstGeom prst="rect">
            <a:avLst/>
          </a:prstGeom>
        </p:spPr>
        <p:txBody>
          <a:bodyPr wrap="square">
            <a:spAutoFit/>
          </a:bodyPr>
          <a:lstStyle/>
          <a:p>
            <a:pPr algn="just">
              <a:buFont typeface="Wingdings"/>
              <a:buChar char="q"/>
            </a:pPr>
            <a:r>
              <a:rPr lang="ru-RU" sz="1200" b="1" i="1" dirty="0" smtClean="0">
                <a:latin typeface="Franklin Gothic Book" pitchFamily="34" charset="0"/>
              </a:rPr>
              <a:t>формирование предпосылок поисковой деятельности, интеллектуальной инициативы;</a:t>
            </a:r>
          </a:p>
          <a:p>
            <a:pPr algn="just">
              <a:buFont typeface="Wingdings"/>
              <a:buChar char="q"/>
            </a:pPr>
            <a:r>
              <a:rPr lang="ru-RU" sz="1200" b="1" i="1" dirty="0" smtClean="0">
                <a:latin typeface="Franklin Gothic Book" pitchFamily="34" charset="0"/>
              </a:rPr>
              <a:t>развитие умения определять возможные методы решения проблемы с помощью взрослого, а затем и самостоятельно;</a:t>
            </a:r>
          </a:p>
          <a:p>
            <a:pPr algn="just">
              <a:buFont typeface="Wingdings"/>
              <a:buChar char="q"/>
            </a:pPr>
            <a:r>
              <a:rPr lang="ru-RU" sz="1200" b="1" i="1" dirty="0" smtClean="0">
                <a:latin typeface="Franklin Gothic Book" pitchFamily="34" charset="0"/>
              </a:rPr>
              <a:t>формирование умения применять данные методы, способствующие решению поставленной задачи, с использованием различных вариантов;</a:t>
            </a:r>
          </a:p>
          <a:p>
            <a:pPr algn="just">
              <a:buFont typeface="Wingdings"/>
              <a:buChar char="q"/>
            </a:pPr>
            <a:r>
              <a:rPr lang="ru-RU" sz="1200" b="1" i="1" dirty="0" smtClean="0">
                <a:latin typeface="Franklin Gothic Book" pitchFamily="34" charset="0"/>
              </a:rPr>
              <a:t>самостоятельное приобретение недостающих знаний из разных источников</a:t>
            </a:r>
          </a:p>
          <a:p>
            <a:pPr algn="just">
              <a:buFont typeface="Wingdings"/>
              <a:buChar char="q"/>
            </a:pPr>
            <a:r>
              <a:rPr lang="ru-RU" sz="1200" b="1" i="1" dirty="0" smtClean="0">
                <a:latin typeface="Franklin Gothic Book" pitchFamily="34" charset="0"/>
              </a:rPr>
              <a:t>развитие умений пользоваться этими знаниями для решения новых познавательных и практических задач</a:t>
            </a:r>
          </a:p>
          <a:p>
            <a:pPr algn="just">
              <a:buFont typeface="Wingdings"/>
              <a:buChar char="q"/>
            </a:pPr>
            <a:r>
              <a:rPr lang="ru-RU" sz="1200" b="1" i="1" dirty="0" smtClean="0">
                <a:latin typeface="Franklin Gothic Book" pitchFamily="34" charset="0"/>
                <a:cs typeface="Cordia New" pitchFamily="34" charset="-34"/>
              </a:rPr>
              <a:t>Развитие способностей к аналитическому, критическому, творческому мышлению</a:t>
            </a:r>
          </a:p>
          <a:p>
            <a:pPr algn="just">
              <a:buFont typeface="Wingdings"/>
              <a:buChar char="q"/>
            </a:pPr>
            <a:r>
              <a:rPr lang="ru-RU" sz="1200" b="1" i="1" dirty="0" smtClean="0">
                <a:latin typeface="Franklin Gothic Book" pitchFamily="34" charset="0"/>
                <a:cs typeface="Cordia New" pitchFamily="34" charset="-34"/>
              </a:rPr>
              <a:t>Развитие важнейших компетенций для современной жизни.</a:t>
            </a:r>
            <a:endParaRPr lang="ru-RU" sz="1600" b="1" i="1" dirty="0">
              <a:latin typeface="Franklin Gothic Book" pitchFamily="34" charset="0"/>
            </a:endParaRPr>
          </a:p>
        </p:txBody>
      </p:sp>
      <p:sp>
        <p:nvSpPr>
          <p:cNvPr id="15" name="Прямоугольник 14"/>
          <p:cNvSpPr/>
          <p:nvPr/>
        </p:nvSpPr>
        <p:spPr>
          <a:xfrm>
            <a:off x="4283968" y="2420888"/>
            <a:ext cx="3888432" cy="707886"/>
          </a:xfrm>
          <a:prstGeom prst="rect">
            <a:avLst/>
          </a:prstGeom>
        </p:spPr>
        <p:txBody>
          <a:bodyPr wrap="square">
            <a:spAutoFit/>
          </a:bodyPr>
          <a:lstStyle/>
          <a:p>
            <a:pPr algn="r"/>
            <a:r>
              <a:rPr lang="ru-RU" sz="2000" b="1" dirty="0" smtClean="0">
                <a:solidFill>
                  <a:srgbClr val="C00000"/>
                </a:solidFill>
                <a:latin typeface="Franklin Gothic Medium" pitchFamily="34" charset="0"/>
              </a:rPr>
              <a:t>В </a:t>
            </a:r>
            <a:r>
              <a:rPr lang="ru-RU" sz="2000" b="1" u="sng" dirty="0" smtClean="0">
                <a:solidFill>
                  <a:srgbClr val="C00000"/>
                </a:solidFill>
                <a:latin typeface="Franklin Gothic Medium" pitchFamily="34" charset="0"/>
              </a:rPr>
              <a:t>старшем </a:t>
            </a:r>
          </a:p>
          <a:p>
            <a:pPr algn="r"/>
            <a:r>
              <a:rPr lang="ru-RU" sz="2000" b="1" u="sng" dirty="0" smtClean="0">
                <a:solidFill>
                  <a:srgbClr val="C00000"/>
                </a:solidFill>
                <a:latin typeface="Franklin Gothic Medium" pitchFamily="34" charset="0"/>
              </a:rPr>
              <a:t>дошкольном возрасте </a:t>
            </a:r>
            <a:r>
              <a:rPr lang="ru-RU" sz="2000" b="1" dirty="0" smtClean="0">
                <a:solidFill>
                  <a:srgbClr val="C00000"/>
                </a:solidFill>
                <a:latin typeface="Franklin Gothic Medium" pitchFamily="34" charset="0"/>
              </a:rPr>
              <a:t>это:</a:t>
            </a:r>
            <a:endParaRPr lang="ru-RU" sz="2000" dirty="0">
              <a:latin typeface="Franklin Gothic Medium" pitchFamily="34" charset="0"/>
            </a:endParaRPr>
          </a:p>
        </p:txBody>
      </p:sp>
      <p:pic>
        <p:nvPicPr>
          <p:cNvPr id="16" name="Рисунок 15" descr="CLOQ3591.JPG"/>
          <p:cNvPicPr>
            <a:picLocks noChangeAspect="1"/>
          </p:cNvPicPr>
          <p:nvPr/>
        </p:nvPicPr>
        <p:blipFill>
          <a:blip r:embed="rId4" cstate="print"/>
          <a:srcRect b="27273"/>
          <a:stretch>
            <a:fillRect/>
          </a:stretch>
        </p:blipFill>
        <p:spPr>
          <a:xfrm>
            <a:off x="5724128" y="188640"/>
            <a:ext cx="3312368" cy="1728192"/>
          </a:xfrm>
          <a:prstGeom prst="rect">
            <a:avLst/>
          </a:prstGeom>
          <a:ln w="28575">
            <a:solidFill>
              <a:srgbClr val="009900"/>
            </a:solidFill>
          </a:ln>
        </p:spPr>
      </p:pic>
      <p:pic>
        <p:nvPicPr>
          <p:cNvPr id="17" name="Рисунок 16" descr="FOIE6218.JPG"/>
          <p:cNvPicPr>
            <a:picLocks noChangeAspect="1"/>
          </p:cNvPicPr>
          <p:nvPr/>
        </p:nvPicPr>
        <p:blipFill>
          <a:blip r:embed="rId5" cstate="print"/>
          <a:stretch>
            <a:fillRect/>
          </a:stretch>
        </p:blipFill>
        <p:spPr>
          <a:xfrm>
            <a:off x="3275856" y="188640"/>
            <a:ext cx="2304256" cy="1724592"/>
          </a:xfrm>
          <a:prstGeom prst="rect">
            <a:avLst/>
          </a:prstGeom>
          <a:ln w="28575">
            <a:solidFill>
              <a:srgbClr val="0070C0"/>
            </a:solidFill>
          </a:ln>
        </p:spPr>
      </p:pic>
      <p:pic>
        <p:nvPicPr>
          <p:cNvPr id="18" name="Рисунок 17" descr="GXBU5221.JPG"/>
          <p:cNvPicPr>
            <a:picLocks noChangeAspect="1"/>
          </p:cNvPicPr>
          <p:nvPr/>
        </p:nvPicPr>
        <p:blipFill>
          <a:blip r:embed="rId6" cstate="print"/>
          <a:stretch>
            <a:fillRect/>
          </a:stretch>
        </p:blipFill>
        <p:spPr>
          <a:xfrm>
            <a:off x="107504" y="166982"/>
            <a:ext cx="3024336" cy="1702654"/>
          </a:xfrm>
          <a:prstGeom prst="rect">
            <a:avLst/>
          </a:prstGeom>
          <a:ln w="28575">
            <a:solidFill>
              <a:srgbClr val="FF0000"/>
            </a:solidFill>
          </a:ln>
        </p:spPr>
      </p:pic>
    </p:spTree>
    <p:custDataLst>
      <p:tags r:id="rId1"/>
    </p:custDataLst>
  </p:cSld>
  <p:clrMapOvr>
    <a:masterClrMapping/>
  </p:clrMapOvr>
  <p:transition spd="slow" advTm="9253">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to="" calcmode="lin" valueType="num">
                                      <p:cBhvr>
                                        <p:cTn id="12" dur="1" fill="hold"/>
                                        <p:tgtEl>
                                          <p:spTgt spid="1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11"/>
                                        </p:tgtEl>
                                        <p:attrNameLst>
                                          <p:attrName>style.visibility</p:attrName>
                                        </p:attrNameLst>
                                      </p:cBhvr>
                                      <p:to>
                                        <p:strVal val="visible"/>
                                      </p:to>
                                    </p:set>
                                    <p:anim calcmode="discrete" valueType="clr">
                                      <p:cBhvr override="childStyle">
                                        <p:cTn id="1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
                                        </p:tgtEl>
                                        <p:attrNameLst>
                                          <p:attrName>fillcolor</p:attrName>
                                        </p:attrNameLst>
                                      </p:cBhvr>
                                      <p:tavLst>
                                        <p:tav tm="0">
                                          <p:val>
                                            <p:clrVal>
                                              <a:schemeClr val="accent2"/>
                                            </p:clrVal>
                                          </p:val>
                                        </p:tav>
                                        <p:tav tm="50000">
                                          <p:val>
                                            <p:clrVal>
                                              <a:schemeClr val="hlink"/>
                                            </p:clrVal>
                                          </p:val>
                                        </p:tav>
                                      </p:tavLst>
                                    </p:anim>
                                    <p:set>
                                      <p:cBhvr>
                                        <p:cTn id="19" dur="80"/>
                                        <p:tgtEl>
                                          <p:spTgt spid="11"/>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000"/>
                                        <p:tgtEl>
                                          <p:spTgt spid="14"/>
                                        </p:tgtEl>
                                      </p:cBhvr>
                                    </p:animEffect>
                                    <p:anim calcmode="lin" valueType="num">
                                      <p:cBhvr>
                                        <p:cTn id="25" dur="2000" fill="hold"/>
                                        <p:tgtEl>
                                          <p:spTgt spid="14"/>
                                        </p:tgtEl>
                                        <p:attrNameLst>
                                          <p:attrName>style.rotation</p:attrName>
                                        </p:attrNameLst>
                                      </p:cBhvr>
                                      <p:tavLst>
                                        <p:tav tm="0">
                                          <p:val>
                                            <p:fltVal val="720"/>
                                          </p:val>
                                        </p:tav>
                                        <p:tav tm="100000">
                                          <p:val>
                                            <p:fltVal val="0"/>
                                          </p:val>
                                        </p:tav>
                                      </p:tavLst>
                                    </p:anim>
                                    <p:anim calcmode="lin" valueType="num">
                                      <p:cBhvr>
                                        <p:cTn id="26" dur="2000" fill="hold"/>
                                        <p:tgtEl>
                                          <p:spTgt spid="14"/>
                                        </p:tgtEl>
                                        <p:attrNameLst>
                                          <p:attrName>ppt_h</p:attrName>
                                        </p:attrNameLst>
                                      </p:cBhvr>
                                      <p:tavLst>
                                        <p:tav tm="0">
                                          <p:val>
                                            <p:fltVal val="0"/>
                                          </p:val>
                                        </p:tav>
                                        <p:tav tm="100000">
                                          <p:val>
                                            <p:strVal val="#ppt_h"/>
                                          </p:val>
                                        </p:tav>
                                      </p:tavLst>
                                    </p:anim>
                                    <p:anim calcmode="lin" valueType="num">
                                      <p:cBhvr>
                                        <p:cTn id="27" dur="2000" fill="hold"/>
                                        <p:tgtEl>
                                          <p:spTgt spid="14"/>
                                        </p:tgtEl>
                                        <p:attrNameLst>
                                          <p:attrName>ppt_w</p:attrName>
                                        </p:attrNameLst>
                                      </p:cBhvr>
                                      <p:tavLst>
                                        <p:tav tm="0">
                                          <p:val>
                                            <p:fltVal val="0"/>
                                          </p:val>
                                        </p:tav>
                                        <p:tav tm="100000">
                                          <p:val>
                                            <p:strVal val="#ppt_w"/>
                                          </p:val>
                                        </p:tav>
                                      </p:tavLst>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to="" calcmode="lin" valueType="num">
                                      <p:cBhvr>
                                        <p:cTn id="32" dur="1" fill="hold"/>
                                        <p:tgtEl>
                                          <p:spTgt spid="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idx="4294967295"/>
          </p:nvPr>
        </p:nvSpPr>
        <p:spPr/>
        <p:txBody>
          <a:bodyPr/>
          <a:lstStyle/>
          <a:p>
            <a:pPr eaLnBrk="1" hangingPunct="1"/>
            <a:endParaRPr lang="ru-RU" dirty="0" smtClean="0"/>
          </a:p>
        </p:txBody>
      </p:sp>
      <p:pic>
        <p:nvPicPr>
          <p:cNvPr id="37" name="Содержимое 36" descr="WKCB7359.JPG"/>
          <p:cNvPicPr>
            <a:picLocks noGrp="1" noChangeAspect="1"/>
          </p:cNvPicPr>
          <p:nvPr>
            <p:ph idx="4294967295"/>
          </p:nvPr>
        </p:nvPicPr>
        <p:blipFill>
          <a:blip r:embed="rId3" cstate="print"/>
          <a:stretch>
            <a:fillRect/>
          </a:stretch>
        </p:blipFill>
        <p:spPr>
          <a:xfrm>
            <a:off x="548922" y="4232826"/>
            <a:ext cx="3365932" cy="1893337"/>
          </a:xfrm>
        </p:spPr>
      </p:pic>
      <p:pic>
        <p:nvPicPr>
          <p:cNvPr id="25603" name="Picture 4" descr="шаблон 2 в"/>
          <p:cNvPicPr>
            <a:picLocks noChangeAspect="1" noChangeArrowheads="1"/>
          </p:cNvPicPr>
          <p:nvPr/>
        </p:nvPicPr>
        <p:blipFill>
          <a:blip r:embed="rId4" cstate="screen"/>
          <a:srcRect/>
          <a:stretch>
            <a:fillRect/>
          </a:stretch>
        </p:blipFill>
        <p:spPr bwMode="auto">
          <a:xfrm>
            <a:off x="0" y="0"/>
            <a:ext cx="9144000" cy="7100888"/>
          </a:xfrm>
          <a:prstGeom prst="rect">
            <a:avLst/>
          </a:prstGeom>
          <a:noFill/>
          <a:ln w="9525">
            <a:noFill/>
            <a:miter lim="800000"/>
            <a:headEnd/>
            <a:tailEnd/>
          </a:ln>
        </p:spPr>
      </p:pic>
      <p:sp>
        <p:nvSpPr>
          <p:cNvPr id="25604" name="Прямоугольник 5"/>
          <p:cNvSpPr>
            <a:spLocks noChangeArrowheads="1"/>
          </p:cNvSpPr>
          <p:nvPr/>
        </p:nvSpPr>
        <p:spPr bwMode="auto">
          <a:xfrm>
            <a:off x="395288" y="1844675"/>
            <a:ext cx="1728787" cy="457200"/>
          </a:xfrm>
          <a:prstGeom prst="rect">
            <a:avLst/>
          </a:prstGeom>
          <a:noFill/>
          <a:ln w="9525">
            <a:noFill/>
            <a:miter lim="800000"/>
            <a:headEnd/>
            <a:tailEnd/>
          </a:ln>
        </p:spPr>
        <p:txBody>
          <a:bodyPr>
            <a:spAutoFit/>
          </a:bodyPr>
          <a:lstStyle/>
          <a:p>
            <a:pPr algn="ctr"/>
            <a:endParaRPr lang="ru-RU" sz="2400" dirty="0">
              <a:latin typeface="Calibri" pitchFamily="34" charset="0"/>
            </a:endParaRPr>
          </a:p>
        </p:txBody>
      </p:sp>
      <p:sp>
        <p:nvSpPr>
          <p:cNvPr id="7" name="Прямоугольник 6"/>
          <p:cNvSpPr/>
          <p:nvPr/>
        </p:nvSpPr>
        <p:spPr>
          <a:xfrm>
            <a:off x="198251" y="2060848"/>
            <a:ext cx="4085717" cy="892552"/>
          </a:xfrm>
          <a:prstGeom prst="rect">
            <a:avLst/>
          </a:prstGeom>
          <a:noFill/>
        </p:spPr>
        <p:txBody>
          <a:bodyPr wrap="square" lIns="91440" tIns="45720" rIns="91440" bIns="45720">
            <a:spAutoFit/>
          </a:bodyPr>
          <a:lstStyle/>
          <a:p>
            <a:pPr algn="ctr"/>
            <a:r>
              <a:rPr lang="ru-RU" sz="2600" b="1" i="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Franklin Gothic Medium" pitchFamily="34" charset="0"/>
              </a:rPr>
              <a:t>Позиция взрослых как</a:t>
            </a:r>
          </a:p>
          <a:p>
            <a:pPr algn="ctr"/>
            <a:r>
              <a:rPr lang="ru-RU" sz="2600" b="1" i="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Franklin Gothic Medium" pitchFamily="34" charset="0"/>
              </a:rPr>
              <a:t> участников проекта:</a:t>
            </a:r>
            <a:endParaRPr lang="ru-RU" sz="2600" b="1" i="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Franklin Gothic Medium" pitchFamily="34" charset="0"/>
            </a:endParaRPr>
          </a:p>
        </p:txBody>
      </p:sp>
      <p:sp>
        <p:nvSpPr>
          <p:cNvPr id="9" name="TextBox 8"/>
          <p:cNvSpPr txBox="1"/>
          <p:nvPr/>
        </p:nvSpPr>
        <p:spPr>
          <a:xfrm>
            <a:off x="179512" y="3164681"/>
            <a:ext cx="4176464" cy="3693319"/>
          </a:xfrm>
          <a:prstGeom prst="rect">
            <a:avLst/>
          </a:prstGeom>
          <a:effectLst>
            <a:glow rad="228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buBlip>
                <a:blip r:embed="rId5"/>
              </a:buBlip>
            </a:pPr>
            <a:r>
              <a:rPr lang="ru-RU" b="1" i="1" dirty="0" smtClean="0">
                <a:effectLst>
                  <a:glow rad="101600">
                    <a:schemeClr val="accent3">
                      <a:satMod val="175000"/>
                      <a:alpha val="40000"/>
                    </a:schemeClr>
                  </a:glow>
                </a:effectLst>
                <a:latin typeface="Franklin Gothic Medium" pitchFamily="34" charset="0"/>
              </a:rPr>
              <a:t>Имеют равное с детьми право вносить идеи, касающиеся тем, содержания и видов деятельности;</a:t>
            </a:r>
          </a:p>
          <a:p>
            <a:pPr>
              <a:buBlip>
                <a:blip r:embed="rId5"/>
              </a:buBlip>
            </a:pPr>
            <a:r>
              <a:rPr lang="ru-RU" b="1" i="1" dirty="0" smtClean="0">
                <a:effectLst>
                  <a:glow rad="101600">
                    <a:schemeClr val="accent3">
                      <a:satMod val="175000"/>
                      <a:alpha val="40000"/>
                    </a:schemeClr>
                  </a:glow>
                </a:effectLst>
                <a:latin typeface="Franklin Gothic Medium" pitchFamily="34" charset="0"/>
              </a:rPr>
              <a:t> не претендуют на право единственно верного  источника знания, ограничиваясь статусом «ресурсной личности»</a:t>
            </a:r>
          </a:p>
          <a:p>
            <a:pPr>
              <a:buBlip>
                <a:blip r:embed="rId5"/>
              </a:buBlip>
            </a:pPr>
            <a:r>
              <a:rPr lang="ru-RU" b="1" i="1" dirty="0" smtClean="0">
                <a:effectLst>
                  <a:glow rad="101600">
                    <a:schemeClr val="accent3">
                      <a:satMod val="175000"/>
                      <a:alpha val="40000"/>
                    </a:schemeClr>
                  </a:glow>
                </a:effectLst>
                <a:latin typeface="Franklin Gothic Medium" pitchFamily="34" charset="0"/>
              </a:rPr>
              <a:t>предоставляют детям достаточную свободу для реализации их собственных потребностей, очерчивая её рамками принятой культуры и формируя понимание ответственности за свой выбор, действия и результаты</a:t>
            </a:r>
            <a:endParaRPr lang="ru-RU" dirty="0" smtClean="0">
              <a:effectLst>
                <a:glow rad="101600">
                  <a:schemeClr val="accent3">
                    <a:satMod val="175000"/>
                    <a:alpha val="40000"/>
                  </a:schemeClr>
                </a:glow>
              </a:effectLst>
            </a:endParaRPr>
          </a:p>
        </p:txBody>
      </p:sp>
      <p:sp>
        <p:nvSpPr>
          <p:cNvPr id="18" name="TextBox 17"/>
          <p:cNvSpPr txBox="1"/>
          <p:nvPr/>
        </p:nvSpPr>
        <p:spPr>
          <a:xfrm>
            <a:off x="4680520" y="3116432"/>
            <a:ext cx="4283968" cy="3785652"/>
          </a:xfrm>
          <a:prstGeom prst="rect">
            <a:avLst/>
          </a:prstGeom>
          <a:effectLst>
            <a:glow rad="228600">
              <a:schemeClr val="accent3">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buBlip>
                <a:blip r:embed="rId6"/>
              </a:buBlip>
            </a:pPr>
            <a:r>
              <a:rPr lang="ru-RU" sz="1600" b="1" dirty="0" smtClean="0">
                <a:effectLst>
                  <a:glow rad="101600">
                    <a:schemeClr val="accent3">
                      <a:satMod val="175000"/>
                      <a:alpha val="40000"/>
                    </a:schemeClr>
                  </a:glow>
                </a:effectLst>
                <a:latin typeface="Franklin Gothic Medium" pitchFamily="34" charset="0"/>
              </a:rPr>
              <a:t>Влияют на выбор темы, форм работы в рамках проекта;</a:t>
            </a:r>
          </a:p>
          <a:p>
            <a:pPr algn="ctr">
              <a:buBlip>
                <a:blip r:embed="rId6"/>
              </a:buBlip>
            </a:pPr>
            <a:r>
              <a:rPr lang="ru-RU" sz="1600" b="1" dirty="0" smtClean="0">
                <a:effectLst>
                  <a:glow rad="101600">
                    <a:schemeClr val="accent3">
                      <a:satMod val="175000"/>
                      <a:alpha val="40000"/>
                    </a:schemeClr>
                  </a:glow>
                </a:effectLst>
                <a:latin typeface="Franklin Gothic Medium" pitchFamily="34" charset="0"/>
              </a:rPr>
              <a:t> Устанавливают последовательность и общую продолжительность выполнения  самостоятельно выбранной деятельности:</a:t>
            </a:r>
          </a:p>
          <a:p>
            <a:pPr algn="ctr">
              <a:buBlip>
                <a:blip r:embed="rId6"/>
              </a:buBlip>
            </a:pPr>
            <a:r>
              <a:rPr lang="ru-RU" sz="1600" b="1" dirty="0" smtClean="0">
                <a:effectLst>
                  <a:glow rad="101600">
                    <a:schemeClr val="accent3">
                      <a:satMod val="175000"/>
                      <a:alpha val="40000"/>
                    </a:schemeClr>
                  </a:glow>
                </a:effectLst>
                <a:latin typeface="Franklin Gothic Medium" pitchFamily="34" charset="0"/>
              </a:rPr>
              <a:t> Выступают в роли инициаторов, активных участников, а не исполнителей указаний взрослых;</a:t>
            </a:r>
          </a:p>
          <a:p>
            <a:pPr algn="ctr">
              <a:buBlip>
                <a:blip r:embed="rId6"/>
              </a:buBlip>
            </a:pPr>
            <a:r>
              <a:rPr lang="ru-RU" sz="1600" b="1" dirty="0" smtClean="0">
                <a:effectLst>
                  <a:glow rad="101600">
                    <a:schemeClr val="accent3">
                      <a:satMod val="175000"/>
                      <a:alpha val="40000"/>
                    </a:schemeClr>
                  </a:glow>
                </a:effectLst>
                <a:latin typeface="Franklin Gothic Medium" pitchFamily="34" charset="0"/>
              </a:rPr>
              <a:t> Реализуют свои интересы, потребности в знаниях, общении, игре и других видах деятельности, в основном самостоятельно, принимая решение об участии или неучастии в общем проекте или конкретном действии</a:t>
            </a:r>
          </a:p>
          <a:p>
            <a:pPr algn="ctr">
              <a:buBlip>
                <a:blip r:embed="rId6"/>
              </a:buBlip>
            </a:pPr>
            <a:endParaRPr lang="ru-RU" sz="1600" b="1" dirty="0">
              <a:effectLst>
                <a:glow rad="101600">
                  <a:schemeClr val="accent3">
                    <a:satMod val="175000"/>
                    <a:alpha val="40000"/>
                  </a:schemeClr>
                </a:glow>
              </a:effectLst>
              <a:latin typeface="Franklin Gothic Medium" pitchFamily="34" charset="0"/>
            </a:endParaRPr>
          </a:p>
        </p:txBody>
      </p:sp>
      <p:sp>
        <p:nvSpPr>
          <p:cNvPr id="19" name="Прямоугольник 18"/>
          <p:cNvSpPr/>
          <p:nvPr/>
        </p:nvSpPr>
        <p:spPr>
          <a:xfrm>
            <a:off x="4662747" y="2132856"/>
            <a:ext cx="4085717" cy="892552"/>
          </a:xfrm>
          <a:prstGeom prst="rect">
            <a:avLst/>
          </a:prstGeom>
          <a:noFill/>
        </p:spPr>
        <p:txBody>
          <a:bodyPr wrap="square" lIns="91440" tIns="45720" rIns="91440" bIns="45720">
            <a:spAutoFit/>
          </a:bodyPr>
          <a:lstStyle/>
          <a:p>
            <a:pPr algn="ctr"/>
            <a:r>
              <a:rPr lang="ru-RU" sz="2600" b="1" i="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Franklin Gothic Medium" pitchFamily="34" charset="0"/>
              </a:rPr>
              <a:t>Позиция детей как</a:t>
            </a:r>
          </a:p>
          <a:p>
            <a:pPr algn="ctr"/>
            <a:r>
              <a:rPr lang="ru-RU" sz="2600" b="1" i="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Franklin Gothic Medium" pitchFamily="34" charset="0"/>
              </a:rPr>
              <a:t> участников проекта:</a:t>
            </a:r>
            <a:endParaRPr lang="ru-RU" sz="2600" b="1" i="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Franklin Gothic Medium" pitchFamily="34" charset="0"/>
            </a:endParaRPr>
          </a:p>
        </p:txBody>
      </p:sp>
      <p:pic>
        <p:nvPicPr>
          <p:cNvPr id="8194" name="Picture 2" descr="https://avatars.mds.yandex.net/get-pdb/1384286/120363a7-8b73-426e-8a17-711e993dfb9a/s1200"/>
          <p:cNvPicPr>
            <a:picLocks noChangeAspect="1" noChangeArrowheads="1"/>
          </p:cNvPicPr>
          <p:nvPr/>
        </p:nvPicPr>
        <p:blipFill>
          <a:blip r:embed="rId7" cstate="print"/>
          <a:srcRect/>
          <a:stretch>
            <a:fillRect/>
          </a:stretch>
        </p:blipFill>
        <p:spPr bwMode="auto">
          <a:xfrm>
            <a:off x="3707904" y="1988840"/>
            <a:ext cx="1522812" cy="1368152"/>
          </a:xfrm>
          <a:prstGeom prst="rect">
            <a:avLst/>
          </a:prstGeom>
          <a:noFill/>
        </p:spPr>
      </p:pic>
      <p:pic>
        <p:nvPicPr>
          <p:cNvPr id="32" name="Picture 2" descr="https://avatars.mds.yandex.net/get-pdb/1384286/120363a7-8b73-426e-8a17-711e993dfb9a/s1200"/>
          <p:cNvPicPr>
            <a:picLocks noChangeAspect="1" noChangeArrowheads="1"/>
          </p:cNvPicPr>
          <p:nvPr/>
        </p:nvPicPr>
        <p:blipFill>
          <a:blip r:embed="rId8" cstate="print"/>
          <a:srcRect/>
          <a:stretch>
            <a:fillRect/>
          </a:stretch>
        </p:blipFill>
        <p:spPr bwMode="auto">
          <a:xfrm>
            <a:off x="8172400" y="1988840"/>
            <a:ext cx="792148" cy="711696"/>
          </a:xfrm>
          <a:prstGeom prst="rect">
            <a:avLst/>
          </a:prstGeom>
          <a:noFill/>
        </p:spPr>
      </p:pic>
      <p:pic>
        <p:nvPicPr>
          <p:cNvPr id="34" name="Picture 2" descr="https://avatars.mds.yandex.net/get-pdb/1384286/120363a7-8b73-426e-8a17-711e993dfb9a/s1200"/>
          <p:cNvPicPr>
            <a:picLocks noChangeAspect="1" noChangeArrowheads="1"/>
          </p:cNvPicPr>
          <p:nvPr/>
        </p:nvPicPr>
        <p:blipFill>
          <a:blip r:embed="rId8" cstate="print"/>
          <a:srcRect/>
          <a:stretch>
            <a:fillRect/>
          </a:stretch>
        </p:blipFill>
        <p:spPr bwMode="auto">
          <a:xfrm>
            <a:off x="4067944" y="4653136"/>
            <a:ext cx="792148" cy="711696"/>
          </a:xfrm>
          <a:prstGeom prst="rect">
            <a:avLst/>
          </a:prstGeom>
          <a:noFill/>
        </p:spPr>
      </p:pic>
      <p:pic>
        <p:nvPicPr>
          <p:cNvPr id="35" name="Picture 2" descr="https://avatars.mds.yandex.net/get-pdb/1384286/120363a7-8b73-426e-8a17-711e993dfb9a/s1200"/>
          <p:cNvPicPr>
            <a:picLocks noChangeAspect="1" noChangeArrowheads="1"/>
          </p:cNvPicPr>
          <p:nvPr/>
        </p:nvPicPr>
        <p:blipFill>
          <a:blip r:embed="rId8" cstate="print"/>
          <a:srcRect/>
          <a:stretch>
            <a:fillRect/>
          </a:stretch>
        </p:blipFill>
        <p:spPr bwMode="auto">
          <a:xfrm>
            <a:off x="8100392" y="6309320"/>
            <a:ext cx="792148" cy="711696"/>
          </a:xfrm>
          <a:prstGeom prst="rect">
            <a:avLst/>
          </a:prstGeom>
          <a:noFill/>
        </p:spPr>
      </p:pic>
      <p:pic>
        <p:nvPicPr>
          <p:cNvPr id="36" name="Picture 2" descr="https://avatars.mds.yandex.net/get-pdb/1384286/120363a7-8b73-426e-8a17-711e993dfb9a/s1200"/>
          <p:cNvPicPr>
            <a:picLocks noChangeAspect="1" noChangeArrowheads="1"/>
          </p:cNvPicPr>
          <p:nvPr/>
        </p:nvPicPr>
        <p:blipFill>
          <a:blip r:embed="rId8" cstate="print"/>
          <a:srcRect/>
          <a:stretch>
            <a:fillRect/>
          </a:stretch>
        </p:blipFill>
        <p:spPr bwMode="auto">
          <a:xfrm>
            <a:off x="5076056" y="6309320"/>
            <a:ext cx="792148" cy="711696"/>
          </a:xfrm>
          <a:prstGeom prst="rect">
            <a:avLst/>
          </a:prstGeom>
          <a:noFill/>
        </p:spPr>
      </p:pic>
      <p:pic>
        <p:nvPicPr>
          <p:cNvPr id="38" name="Рисунок 37" descr="XCYB6889.JPG"/>
          <p:cNvPicPr>
            <a:picLocks noChangeAspect="1"/>
          </p:cNvPicPr>
          <p:nvPr/>
        </p:nvPicPr>
        <p:blipFill>
          <a:blip r:embed="rId9" cstate="print"/>
          <a:srcRect b="16335"/>
          <a:stretch>
            <a:fillRect/>
          </a:stretch>
        </p:blipFill>
        <p:spPr>
          <a:xfrm>
            <a:off x="3275856" y="116632"/>
            <a:ext cx="3825191" cy="1800200"/>
          </a:xfrm>
          <a:prstGeom prst="rect">
            <a:avLst/>
          </a:prstGeom>
          <a:ln w="19050">
            <a:solidFill>
              <a:srgbClr val="FF0000"/>
            </a:solidFill>
          </a:ln>
        </p:spPr>
      </p:pic>
      <p:pic>
        <p:nvPicPr>
          <p:cNvPr id="39" name="Рисунок 38" descr="XGQG6221.JPG"/>
          <p:cNvPicPr>
            <a:picLocks noChangeAspect="1"/>
          </p:cNvPicPr>
          <p:nvPr/>
        </p:nvPicPr>
        <p:blipFill>
          <a:blip r:embed="rId10" cstate="print"/>
          <a:srcRect l="6575" r="12479" b="16335"/>
          <a:stretch>
            <a:fillRect/>
          </a:stretch>
        </p:blipFill>
        <p:spPr>
          <a:xfrm>
            <a:off x="107504" y="116632"/>
            <a:ext cx="3096344" cy="1800200"/>
          </a:xfrm>
          <a:prstGeom prst="rect">
            <a:avLst/>
          </a:prstGeom>
          <a:ln w="19050">
            <a:solidFill>
              <a:srgbClr val="FFC000"/>
            </a:solidFill>
          </a:ln>
        </p:spPr>
      </p:pic>
      <p:pic>
        <p:nvPicPr>
          <p:cNvPr id="40" name="Рисунок 39" descr="BCOQ2671.JPG"/>
          <p:cNvPicPr>
            <a:picLocks noChangeAspect="1"/>
          </p:cNvPicPr>
          <p:nvPr/>
        </p:nvPicPr>
        <p:blipFill>
          <a:blip r:embed="rId11" cstate="print"/>
          <a:srcRect l="13461" t="12201" b="29000"/>
          <a:stretch>
            <a:fillRect/>
          </a:stretch>
        </p:blipFill>
        <p:spPr>
          <a:xfrm>
            <a:off x="7164288" y="95313"/>
            <a:ext cx="1851670" cy="1821519"/>
          </a:xfrm>
          <a:prstGeom prst="rect">
            <a:avLst/>
          </a:prstGeom>
          <a:ln w="19050">
            <a:solidFill>
              <a:srgbClr val="0070C0"/>
            </a:solidFill>
          </a:ln>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400" advTm="4256">
        <p14:doors dir="vert"/>
      </p:transition>
    </mc:Choice>
    <mc:Fallback>
      <p:transition spd="slow" advTm="425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heckerboard(across)">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heckerboard(across)">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1000" fill="hold"/>
                                        <p:tgtEl>
                                          <p:spTgt spid="19"/>
                                        </p:tgtEl>
                                        <p:attrNameLst>
                                          <p:attrName>ppt_x</p:attrName>
                                        </p:attrNameLst>
                                      </p:cBhvr>
                                      <p:tavLst>
                                        <p:tav tm="0">
                                          <p:val>
                                            <p:strVal val="#ppt_x-.2"/>
                                          </p:val>
                                        </p:tav>
                                        <p:tav tm="100000">
                                          <p:val>
                                            <p:strVal val="#ppt_x"/>
                                          </p:val>
                                        </p:tav>
                                      </p:tavLst>
                                    </p:anim>
                                    <p:anim calcmode="lin" valueType="num">
                                      <p:cBhvr>
                                        <p:cTn id="25"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8"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p:nvPr>
        </p:nvSpPr>
        <p:spPr/>
        <p:txBody>
          <a:bodyPr/>
          <a:lstStyle/>
          <a:p>
            <a:pPr eaLnBrk="1" hangingPunct="1"/>
            <a:endParaRPr lang="ru-RU" dirty="0" smtClean="0"/>
          </a:p>
        </p:txBody>
      </p:sp>
      <p:sp>
        <p:nvSpPr>
          <p:cNvPr id="15362" name="Rectangle 3"/>
          <p:cNvSpPr>
            <a:spLocks noGrp="1"/>
          </p:cNvSpPr>
          <p:nvPr>
            <p:ph type="body" idx="1"/>
          </p:nvPr>
        </p:nvSpPr>
        <p:spPr/>
        <p:txBody>
          <a:bodyPr/>
          <a:lstStyle/>
          <a:p>
            <a:pPr eaLnBrk="1" hangingPunct="1"/>
            <a:endParaRPr lang="ru-RU" dirty="0" smtClean="0"/>
          </a:p>
        </p:txBody>
      </p:sp>
      <p:pic>
        <p:nvPicPr>
          <p:cNvPr id="15363" name="Picture 4" descr="шаблон 2 титульник"/>
          <p:cNvPicPr>
            <a:picLocks noChangeAspect="1" noChangeArrowheads="1"/>
          </p:cNvPicPr>
          <p:nvPr/>
        </p:nvPicPr>
        <p:blipFill>
          <a:blip r:embed="rId3" cstate="screen"/>
          <a:srcRect/>
          <a:stretch>
            <a:fillRect/>
          </a:stretch>
        </p:blipFill>
        <p:spPr bwMode="auto">
          <a:xfrm>
            <a:off x="8816" y="27384"/>
            <a:ext cx="9144000" cy="6858000"/>
          </a:xfrm>
          <a:prstGeom prst="rect">
            <a:avLst/>
          </a:prstGeom>
          <a:noFill/>
          <a:ln w="9525">
            <a:noFill/>
            <a:miter lim="800000"/>
            <a:headEnd/>
            <a:tailEnd/>
          </a:ln>
        </p:spPr>
      </p:pic>
      <p:sp>
        <p:nvSpPr>
          <p:cNvPr id="6" name="Прямоугольник 5"/>
          <p:cNvSpPr/>
          <p:nvPr/>
        </p:nvSpPr>
        <p:spPr>
          <a:xfrm>
            <a:off x="1331640" y="3068960"/>
            <a:ext cx="7560840" cy="830997"/>
          </a:xfrm>
          <a:prstGeom prst="rect">
            <a:avLst/>
          </a:prstGeom>
        </p:spPr>
        <p:txBody>
          <a:bodyPr wrap="square">
            <a:spAutoFit/>
          </a:bodyPr>
          <a:lstStyle/>
          <a:p>
            <a:r>
              <a:rPr lang="ru-RU" sz="3200" b="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ПРОЕКТ-это « Модель трёх вопросов»</a:t>
            </a:r>
          </a:p>
          <a:p>
            <a:pPr algn="ctr"/>
            <a:r>
              <a:rPr lang="ru-RU" sz="1600" b="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(на примере  проекта «ОТКУДА БЕРУТСЯ МЫЛЬНЫЕ ПУЗЫРИ»)</a:t>
            </a:r>
            <a:endParaRPr lang="ru-RU" sz="1600" dirty="0"/>
          </a:p>
        </p:txBody>
      </p:sp>
      <p:sp>
        <p:nvSpPr>
          <p:cNvPr id="11" name="Прямоугольник 10"/>
          <p:cNvSpPr/>
          <p:nvPr/>
        </p:nvSpPr>
        <p:spPr>
          <a:xfrm>
            <a:off x="1619672" y="3861048"/>
            <a:ext cx="3807774" cy="461665"/>
          </a:xfrm>
          <a:prstGeom prst="rect">
            <a:avLst/>
          </a:prstGeom>
          <a:noFill/>
        </p:spPr>
        <p:txBody>
          <a:bodyPr wrap="square" lIns="91440" tIns="45720" rIns="91440" bIns="45720">
            <a:spAutoFit/>
          </a:bodyPr>
          <a:lstStyle/>
          <a:p>
            <a:pPr algn="ctr"/>
            <a:r>
              <a:rPr lang="ru-RU"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a:t>
            </a:r>
            <a:r>
              <a:rPr lang="ru-RU"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ЧТО МЫ ЗНАЕМ О…?</a:t>
            </a:r>
            <a:endParaRPr lang="ru-RU"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2" name="TextBox 11"/>
          <p:cNvSpPr txBox="1"/>
          <p:nvPr/>
        </p:nvSpPr>
        <p:spPr>
          <a:xfrm>
            <a:off x="1403648" y="4140949"/>
            <a:ext cx="5832648" cy="800219"/>
          </a:xfrm>
          <a:prstGeom prst="rect">
            <a:avLst/>
          </a:prstGeom>
          <a:noFill/>
        </p:spPr>
        <p:txBody>
          <a:bodyPr wrap="square" rtlCol="0">
            <a:spAutoFit/>
          </a:bodyPr>
          <a:lstStyle/>
          <a:p>
            <a:pPr>
              <a:buFont typeface="Wingdings" pitchFamily="2" charset="2"/>
              <a:buChar char="v"/>
            </a:pPr>
            <a:r>
              <a:rPr lang="ru-RU" dirty="0" smtClean="0"/>
              <a:t> </a:t>
            </a:r>
            <a:r>
              <a:rPr lang="ru-RU" sz="1400" b="1" i="1" dirty="0" smtClean="0"/>
              <a:t>Они цветные могут быть (</a:t>
            </a:r>
            <a:r>
              <a:rPr lang="ru-RU" sz="1400" b="1" i="1" dirty="0" err="1" smtClean="0"/>
              <a:t>Азамат</a:t>
            </a:r>
            <a:r>
              <a:rPr lang="ru-RU" sz="1400" b="1" i="1" dirty="0" smtClean="0"/>
              <a:t>)</a:t>
            </a:r>
          </a:p>
          <a:p>
            <a:pPr>
              <a:buFont typeface="Wingdings" pitchFamily="2" charset="2"/>
              <a:buChar char="v"/>
            </a:pPr>
            <a:r>
              <a:rPr lang="ru-RU" sz="1400" b="1" i="1" dirty="0" smtClean="0"/>
              <a:t>  Пузыри  летают (</a:t>
            </a:r>
            <a:r>
              <a:rPr lang="ru-RU" sz="1400" b="1" i="1" dirty="0" err="1" smtClean="0"/>
              <a:t>Аминка</a:t>
            </a:r>
            <a:r>
              <a:rPr lang="ru-RU" sz="1400" b="1" i="1" dirty="0" smtClean="0"/>
              <a:t>)</a:t>
            </a:r>
          </a:p>
          <a:p>
            <a:pPr>
              <a:buFont typeface="Wingdings" pitchFamily="2" charset="2"/>
              <a:buChar char="v"/>
            </a:pPr>
            <a:r>
              <a:rPr lang="ru-RU" sz="1400" b="1" i="1" dirty="0" smtClean="0"/>
              <a:t>  Их делают из мыла (</a:t>
            </a:r>
            <a:r>
              <a:rPr lang="ru-RU" sz="1400" b="1" i="1" dirty="0" err="1" smtClean="0"/>
              <a:t>Айша</a:t>
            </a:r>
            <a:r>
              <a:rPr lang="ru-RU" sz="1400" b="1" i="1" dirty="0" smtClean="0"/>
              <a:t>)</a:t>
            </a:r>
            <a:endParaRPr lang="ru-RU" sz="1400" b="1" i="1" dirty="0"/>
          </a:p>
        </p:txBody>
      </p:sp>
      <p:sp>
        <p:nvSpPr>
          <p:cNvPr id="14" name="Прямоугольник 13"/>
          <p:cNvSpPr/>
          <p:nvPr/>
        </p:nvSpPr>
        <p:spPr>
          <a:xfrm>
            <a:off x="1331640" y="4869160"/>
            <a:ext cx="3770391" cy="400110"/>
          </a:xfrm>
          <a:prstGeom prst="rect">
            <a:avLst/>
          </a:prstGeom>
          <a:noFill/>
        </p:spPr>
        <p:txBody>
          <a:bodyPr wrap="square" lIns="91440" tIns="45720" rIns="91440" bIns="45720">
            <a:spAutoFit/>
          </a:bodyPr>
          <a:lstStyle/>
          <a:p>
            <a:pPr algn="ctr"/>
            <a:r>
              <a:rPr lang="ru-RU"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2. ЧТО МЫ ХОТИМ УЗНАТЬ?</a:t>
            </a:r>
            <a:endParaRPr lang="ru-RU"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5" name="TextBox 14"/>
          <p:cNvSpPr txBox="1"/>
          <p:nvPr/>
        </p:nvSpPr>
        <p:spPr>
          <a:xfrm>
            <a:off x="1331640" y="5210616"/>
            <a:ext cx="4176464" cy="954107"/>
          </a:xfrm>
          <a:prstGeom prst="rect">
            <a:avLst/>
          </a:prstGeom>
          <a:noFill/>
        </p:spPr>
        <p:txBody>
          <a:bodyPr wrap="square" rtlCol="0">
            <a:spAutoFit/>
          </a:bodyPr>
          <a:lstStyle/>
          <a:p>
            <a:pPr>
              <a:buFont typeface="Wingdings" pitchFamily="2" charset="2"/>
              <a:buChar char="v"/>
            </a:pPr>
            <a:r>
              <a:rPr lang="ru-RU" sz="1400" b="1" i="1" dirty="0" smtClean="0"/>
              <a:t> Кто придумал пузыри?(</a:t>
            </a:r>
            <a:r>
              <a:rPr lang="ru-RU" sz="1400" b="1" i="1" dirty="0" err="1" smtClean="0"/>
              <a:t>Ильяс</a:t>
            </a:r>
            <a:r>
              <a:rPr lang="ru-RU" sz="1400" b="1" i="1" dirty="0" smtClean="0"/>
              <a:t>)</a:t>
            </a:r>
          </a:p>
          <a:p>
            <a:pPr>
              <a:buFont typeface="Wingdings" pitchFamily="2" charset="2"/>
              <a:buChar char="v"/>
            </a:pPr>
            <a:r>
              <a:rPr lang="ru-RU" sz="1400" b="1" i="1" dirty="0" smtClean="0"/>
              <a:t> Что можно делать с пузырями?( Эльдар)</a:t>
            </a:r>
          </a:p>
          <a:p>
            <a:pPr>
              <a:buFont typeface="Wingdings" pitchFamily="2" charset="2"/>
              <a:buChar char="v"/>
            </a:pPr>
            <a:r>
              <a:rPr lang="ru-RU" sz="1400" b="1" i="1" dirty="0" smtClean="0"/>
              <a:t> Зачем они нужны?(</a:t>
            </a:r>
            <a:r>
              <a:rPr lang="ru-RU" sz="1400" b="1" i="1" dirty="0" err="1" smtClean="0"/>
              <a:t>Умар</a:t>
            </a:r>
            <a:r>
              <a:rPr lang="ru-RU" sz="1400" b="1" i="1" dirty="0" smtClean="0"/>
              <a:t>)</a:t>
            </a:r>
            <a:endParaRPr lang="ru-RU" sz="1400" b="1" i="1" dirty="0"/>
          </a:p>
        </p:txBody>
      </p:sp>
      <p:sp>
        <p:nvSpPr>
          <p:cNvPr id="16" name="TextBox 15"/>
          <p:cNvSpPr txBox="1"/>
          <p:nvPr/>
        </p:nvSpPr>
        <p:spPr>
          <a:xfrm>
            <a:off x="5364088" y="5157192"/>
            <a:ext cx="3096344" cy="369332"/>
          </a:xfrm>
          <a:prstGeom prst="rect">
            <a:avLst/>
          </a:prstGeom>
          <a:noFill/>
        </p:spPr>
        <p:txBody>
          <a:bodyPr wrap="square" rtlCol="0">
            <a:spAutoFit/>
          </a:bodyPr>
          <a:lstStyle/>
          <a:p>
            <a:endParaRPr lang="ru-RU" dirty="0"/>
          </a:p>
        </p:txBody>
      </p:sp>
      <p:sp>
        <p:nvSpPr>
          <p:cNvPr id="17" name="Прямоугольник 16"/>
          <p:cNvSpPr/>
          <p:nvPr/>
        </p:nvSpPr>
        <p:spPr>
          <a:xfrm>
            <a:off x="4862227" y="4869160"/>
            <a:ext cx="4030253" cy="707886"/>
          </a:xfrm>
          <a:prstGeom prst="rect">
            <a:avLst/>
          </a:prstGeom>
          <a:noFill/>
        </p:spPr>
        <p:txBody>
          <a:bodyPr wrap="square" lIns="91440" tIns="45720" rIns="91440" bIns="45720">
            <a:spAutoFit/>
          </a:bodyPr>
          <a:lstStyle/>
          <a:p>
            <a:pPr algn="ctr"/>
            <a:r>
              <a:rPr lang="ru-RU"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 ЧТО НУЖНО СДЕЛАТЬ, </a:t>
            </a:r>
          </a:p>
          <a:p>
            <a:pPr algn="ctr"/>
            <a:r>
              <a:rPr lang="ru-RU"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ЧТОБЫ УЗНАТЬ?</a:t>
            </a:r>
            <a:endParaRPr lang="ru-RU" sz="20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8" name="TextBox 17"/>
          <p:cNvSpPr txBox="1"/>
          <p:nvPr/>
        </p:nvSpPr>
        <p:spPr>
          <a:xfrm>
            <a:off x="5076056" y="5498648"/>
            <a:ext cx="3744416" cy="738664"/>
          </a:xfrm>
          <a:prstGeom prst="rect">
            <a:avLst/>
          </a:prstGeom>
          <a:noFill/>
        </p:spPr>
        <p:txBody>
          <a:bodyPr wrap="square" rtlCol="0">
            <a:spAutoFit/>
          </a:bodyPr>
          <a:lstStyle/>
          <a:p>
            <a:pPr>
              <a:buFont typeface="Wingdings" pitchFamily="2" charset="2"/>
              <a:buChar char="v"/>
            </a:pPr>
            <a:r>
              <a:rPr lang="ru-RU" sz="1400" b="1" i="1" dirty="0" smtClean="0"/>
              <a:t> Читать умные книги (</a:t>
            </a:r>
            <a:r>
              <a:rPr lang="ru-RU" sz="1400" b="1" i="1" dirty="0" err="1" smtClean="0"/>
              <a:t>Айна</a:t>
            </a:r>
            <a:r>
              <a:rPr lang="ru-RU" sz="1400" b="1" i="1" dirty="0" smtClean="0"/>
              <a:t>)</a:t>
            </a:r>
          </a:p>
          <a:p>
            <a:pPr>
              <a:buFont typeface="Wingdings" pitchFamily="2" charset="2"/>
              <a:buChar char="v"/>
            </a:pPr>
            <a:r>
              <a:rPr lang="ru-RU" sz="1400" b="1" i="1" dirty="0" smtClean="0"/>
              <a:t> Можно спросить у взрослых((Мага)</a:t>
            </a:r>
          </a:p>
          <a:p>
            <a:pPr>
              <a:buFont typeface="Wingdings" pitchFamily="2" charset="2"/>
              <a:buChar char="v"/>
            </a:pPr>
            <a:r>
              <a:rPr lang="ru-RU" sz="1400" b="1" i="1" dirty="0" smtClean="0"/>
              <a:t>  Сами подумаем и придумаем (</a:t>
            </a:r>
            <a:r>
              <a:rPr lang="ru-RU" sz="1400" b="1" i="1" dirty="0" err="1" smtClean="0"/>
              <a:t>Муса</a:t>
            </a:r>
            <a:r>
              <a:rPr lang="ru-RU" sz="1400" b="1" i="1" dirty="0" smtClean="0"/>
              <a:t>)</a:t>
            </a:r>
          </a:p>
        </p:txBody>
      </p:sp>
      <p:sp>
        <p:nvSpPr>
          <p:cNvPr id="19" name="Скругленный прямоугольник 18"/>
          <p:cNvSpPr/>
          <p:nvPr/>
        </p:nvSpPr>
        <p:spPr>
          <a:xfrm>
            <a:off x="251520" y="980728"/>
            <a:ext cx="2232248" cy="93610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Скругленный прямоугольник 19"/>
          <p:cNvSpPr/>
          <p:nvPr/>
        </p:nvSpPr>
        <p:spPr>
          <a:xfrm>
            <a:off x="251520" y="2060848"/>
            <a:ext cx="2232248" cy="93610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Скругленный прямоугольник 20"/>
          <p:cNvSpPr/>
          <p:nvPr/>
        </p:nvSpPr>
        <p:spPr>
          <a:xfrm>
            <a:off x="2771800" y="980728"/>
            <a:ext cx="2232248" cy="93610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Скругленный прямоугольник 21"/>
          <p:cNvSpPr/>
          <p:nvPr/>
        </p:nvSpPr>
        <p:spPr>
          <a:xfrm>
            <a:off x="2771800" y="2060848"/>
            <a:ext cx="2232248" cy="93610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 name="7-конечная звезда 22"/>
          <p:cNvSpPr/>
          <p:nvPr/>
        </p:nvSpPr>
        <p:spPr>
          <a:xfrm>
            <a:off x="1619672" y="1124744"/>
            <a:ext cx="1872208" cy="1152128"/>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24" name="Прямоугольник 23"/>
          <p:cNvSpPr/>
          <p:nvPr/>
        </p:nvSpPr>
        <p:spPr>
          <a:xfrm>
            <a:off x="1918505" y="1404065"/>
            <a:ext cx="1357351" cy="584775"/>
          </a:xfrm>
          <a:prstGeom prst="rect">
            <a:avLst/>
          </a:prstGeom>
        </p:spPr>
        <p:txBody>
          <a:bodyPr wrap="square">
            <a:spAutoFit/>
          </a:bodyPr>
          <a:lstStyle/>
          <a:p>
            <a:pPr lvl="0" algn="ctr"/>
            <a:r>
              <a:rPr lang="ru-RU" sz="1600" b="1" i="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Задачи</a:t>
            </a:r>
          </a:p>
          <a:p>
            <a:pPr lvl="0" algn="ctr"/>
            <a:r>
              <a:rPr lang="ru-RU" sz="1600" b="1" i="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развития</a:t>
            </a:r>
            <a:endParaRPr lang="ru-RU" sz="1600" b="1" i="1"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endParaRPr>
          </a:p>
        </p:txBody>
      </p:sp>
      <p:sp>
        <p:nvSpPr>
          <p:cNvPr id="25" name="Прямоугольник 24"/>
          <p:cNvSpPr/>
          <p:nvPr/>
        </p:nvSpPr>
        <p:spPr>
          <a:xfrm>
            <a:off x="251520" y="1085835"/>
            <a:ext cx="2231578" cy="830997"/>
          </a:xfrm>
          <a:prstGeom prst="rect">
            <a:avLst/>
          </a:prstGeom>
        </p:spPr>
        <p:txBody>
          <a:bodyPr wrap="square">
            <a:spAutoFit/>
          </a:bodyPr>
          <a:lstStyle/>
          <a:p>
            <a:pPr lvl="0"/>
            <a:r>
              <a:rPr lang="ru-RU" sz="1600" b="1" dirty="0" smtClean="0">
                <a:latin typeface="Franklin Gothic Medium" pitchFamily="34" charset="0"/>
              </a:rPr>
              <a:t>Развитие творческого воображения </a:t>
            </a:r>
          </a:p>
          <a:p>
            <a:pPr lvl="0"/>
            <a:r>
              <a:rPr lang="ru-RU" sz="1600" b="1" dirty="0" smtClean="0">
                <a:latin typeface="Franklin Gothic Medium" pitchFamily="34" charset="0"/>
              </a:rPr>
              <a:t>и мышления</a:t>
            </a:r>
            <a:endParaRPr lang="ru-RU" sz="1600" dirty="0">
              <a:latin typeface="Franklin Gothic Medium" pitchFamily="34" charset="0"/>
            </a:endParaRPr>
          </a:p>
        </p:txBody>
      </p:sp>
      <p:sp>
        <p:nvSpPr>
          <p:cNvPr id="26" name="Прямоугольник 25"/>
          <p:cNvSpPr/>
          <p:nvPr/>
        </p:nvSpPr>
        <p:spPr>
          <a:xfrm>
            <a:off x="251520" y="2093947"/>
            <a:ext cx="2304256" cy="83099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600" b="1" dirty="0" smtClean="0">
                <a:latin typeface="Franklin Gothic Medium" pitchFamily="34" charset="0"/>
              </a:rPr>
              <a:t>Развитие коммуникативных навыков</a:t>
            </a:r>
          </a:p>
        </p:txBody>
      </p:sp>
      <p:sp>
        <p:nvSpPr>
          <p:cNvPr id="27" name="Прямоугольник 26"/>
          <p:cNvSpPr/>
          <p:nvPr/>
        </p:nvSpPr>
        <p:spPr>
          <a:xfrm>
            <a:off x="3056064" y="962725"/>
            <a:ext cx="2092000" cy="954107"/>
          </a:xfrm>
          <a:prstGeom prst="rect">
            <a:avLst/>
          </a:prstGeom>
        </p:spPr>
        <p:txBody>
          <a:bodyPr wrap="square">
            <a:spAutoFit/>
          </a:bodyPr>
          <a:lstStyle/>
          <a:p>
            <a:pPr lvl="0" algn="ctr"/>
            <a:r>
              <a:rPr lang="ru-RU" sz="1400" b="1" dirty="0" smtClean="0">
                <a:latin typeface="Franklin Gothic Medium" pitchFamily="34" charset="0"/>
              </a:rPr>
              <a:t>Обеспечение психологического благополучия </a:t>
            </a:r>
          </a:p>
          <a:p>
            <a:pPr lvl="0" algn="ctr"/>
            <a:r>
              <a:rPr lang="ru-RU" sz="1400" b="1" dirty="0" smtClean="0">
                <a:latin typeface="Franklin Gothic Medium" pitchFamily="34" charset="0"/>
              </a:rPr>
              <a:t>и здоровья детей</a:t>
            </a:r>
            <a:endParaRPr lang="ru-RU" sz="1400" dirty="0">
              <a:latin typeface="Franklin Gothic Medium" pitchFamily="34" charset="0"/>
            </a:endParaRPr>
          </a:p>
        </p:txBody>
      </p:sp>
      <p:sp>
        <p:nvSpPr>
          <p:cNvPr id="28" name="Прямоугольник 27"/>
          <p:cNvSpPr/>
          <p:nvPr/>
        </p:nvSpPr>
        <p:spPr>
          <a:xfrm>
            <a:off x="2771800" y="2021939"/>
            <a:ext cx="2160240" cy="830997"/>
          </a:xfrm>
          <a:prstGeom prst="rect">
            <a:avLst/>
          </a:prstGeom>
        </p:spPr>
        <p:txBody>
          <a:bodyPr wrap="square">
            <a:spAutoFit/>
          </a:bodyPr>
          <a:lstStyle/>
          <a:p>
            <a:pPr lvl="0" algn="ctr"/>
            <a:r>
              <a:rPr lang="ru-RU" sz="1600" b="1" dirty="0" smtClean="0">
                <a:latin typeface="Franklin Gothic Medium" pitchFamily="34" charset="0"/>
              </a:rPr>
              <a:t>Развитие  познавательных способностей</a:t>
            </a:r>
            <a:endParaRPr lang="ru-RU" sz="1600" b="1" dirty="0">
              <a:latin typeface="Franklin Gothic Medium" pitchFamily="34" charset="0"/>
            </a:endParaRPr>
          </a:p>
        </p:txBody>
      </p:sp>
      <p:sp>
        <p:nvSpPr>
          <p:cNvPr id="29" name="Прямоугольник 28"/>
          <p:cNvSpPr/>
          <p:nvPr/>
        </p:nvSpPr>
        <p:spPr>
          <a:xfrm>
            <a:off x="35496" y="293167"/>
            <a:ext cx="5472608" cy="615553"/>
          </a:xfrm>
          <a:prstGeom prst="rect">
            <a:avLst/>
          </a:prstGeom>
        </p:spPr>
        <p:txBody>
          <a:bodyPr wrap="square">
            <a:spAutoFit/>
          </a:bodyPr>
          <a:lstStyle/>
          <a:p>
            <a:pPr algn="ctr"/>
            <a:r>
              <a:rPr lang="ru-RU" sz="1600" b="1" dirty="0" smtClean="0">
                <a:latin typeface="Franklin Gothic Medium" pitchFamily="34" charset="0"/>
              </a:rPr>
              <a:t>в дошкольных учреждениях является                                      </a:t>
            </a:r>
          </a:p>
          <a:p>
            <a:pPr algn="ctr"/>
            <a:r>
              <a:rPr lang="ru-RU" b="1" i="1" dirty="0" smtClean="0">
                <a:solidFill>
                  <a:srgbClr val="FF0000"/>
                </a:solidFill>
                <a:latin typeface="Franklin Gothic Medium" pitchFamily="34" charset="0"/>
              </a:rPr>
              <a:t>развитие свободной творческой личности ребенка</a:t>
            </a:r>
            <a:endParaRPr lang="ru-RU" dirty="0"/>
          </a:p>
        </p:txBody>
      </p:sp>
      <p:sp>
        <p:nvSpPr>
          <p:cNvPr id="30" name="Прямоугольник 29"/>
          <p:cNvSpPr/>
          <p:nvPr/>
        </p:nvSpPr>
        <p:spPr>
          <a:xfrm>
            <a:off x="0" y="0"/>
            <a:ext cx="5652120" cy="400110"/>
          </a:xfrm>
          <a:prstGeom prst="rect">
            <a:avLst/>
          </a:prstGeom>
          <a:noFill/>
        </p:spPr>
        <p:txBody>
          <a:bodyPr wrap="square" lIns="91440" tIns="45720" rIns="91440" bIns="45720">
            <a:spAutoFit/>
          </a:bodyPr>
          <a:lstStyle/>
          <a:p>
            <a:pPr algn="ctr"/>
            <a:r>
              <a:rPr lang="ru-RU" sz="2000" b="1" u="sng"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Основной   целью  проектного  метода- </a:t>
            </a:r>
            <a:endParaRPr lang="ru-RU"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2" name="Рисунок 31" descr="VGGI0003.JPG"/>
          <p:cNvPicPr>
            <a:picLocks noChangeAspect="1"/>
          </p:cNvPicPr>
          <p:nvPr/>
        </p:nvPicPr>
        <p:blipFill>
          <a:blip r:embed="rId4" cstate="print"/>
          <a:stretch>
            <a:fillRect/>
          </a:stretch>
        </p:blipFill>
        <p:spPr>
          <a:xfrm>
            <a:off x="5460099" y="396044"/>
            <a:ext cx="3467877" cy="2600908"/>
          </a:xfrm>
          <a:prstGeom prst="rect">
            <a:avLst/>
          </a:prstGeom>
        </p:spPr>
      </p:pic>
    </p:spTree>
    <p:custDataLst>
      <p:tags r:id="rId1"/>
    </p:custDataLst>
  </p:cSld>
  <p:clrMapOvr>
    <a:masterClrMapping/>
  </p:clrMapOvr>
  <p:transition spd="slow" advClick="0" advTm="13954">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800" decel="100000"/>
                                        <p:tgtEl>
                                          <p:spTgt spid="11"/>
                                        </p:tgtEl>
                                      </p:cBhvr>
                                    </p:animEffect>
                                    <p:anim calcmode="lin" valueType="num">
                                      <p:cBhvr>
                                        <p:cTn id="13" dur="800" decel="100000" fill="hold"/>
                                        <p:tgtEl>
                                          <p:spTgt spid="11"/>
                                        </p:tgtEl>
                                        <p:attrNameLst>
                                          <p:attrName>style.rotation</p:attrName>
                                        </p:attrNameLst>
                                      </p:cBhvr>
                                      <p:tavLst>
                                        <p:tav tm="0">
                                          <p:val>
                                            <p:fltVal val="-90"/>
                                          </p:val>
                                        </p:tav>
                                        <p:tav tm="100000">
                                          <p:val>
                                            <p:fltVal val="0"/>
                                          </p:val>
                                        </p:tav>
                                      </p:tavLst>
                                    </p:anim>
                                    <p:anim calcmode="lin" valueType="num">
                                      <p:cBhvr>
                                        <p:cTn id="14" dur="800" decel="100000" fill="hold"/>
                                        <p:tgtEl>
                                          <p:spTgt spid="11"/>
                                        </p:tgtEl>
                                        <p:attrNameLst>
                                          <p:attrName>ppt_x</p:attrName>
                                        </p:attrNameLst>
                                      </p:cBhvr>
                                      <p:tavLst>
                                        <p:tav tm="0">
                                          <p:val>
                                            <p:strVal val="#ppt_x+0.4"/>
                                          </p:val>
                                        </p:tav>
                                        <p:tav tm="100000">
                                          <p:val>
                                            <p:strVal val="#ppt_x-0.05"/>
                                          </p:val>
                                        </p:tav>
                                      </p:tavLst>
                                    </p:anim>
                                    <p:anim calcmode="lin" valueType="num">
                                      <p:cBhvr>
                                        <p:cTn id="15" dur="800" decel="100000" fill="hold"/>
                                        <p:tgtEl>
                                          <p:spTgt spid="11"/>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9" presetClass="entr" presetSubtype="0" accel="10000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800" decel="100000"/>
                                        <p:tgtEl>
                                          <p:spTgt spid="14"/>
                                        </p:tgtEl>
                                      </p:cBhvr>
                                    </p:animEffect>
                                    <p:anim calcmode="lin" valueType="num">
                                      <p:cBhvr>
                                        <p:cTn id="31" dur="800" decel="100000" fill="hold"/>
                                        <p:tgtEl>
                                          <p:spTgt spid="14"/>
                                        </p:tgtEl>
                                        <p:attrNameLst>
                                          <p:attrName>style.rotation</p:attrName>
                                        </p:attrNameLst>
                                      </p:cBhvr>
                                      <p:tavLst>
                                        <p:tav tm="0">
                                          <p:val>
                                            <p:fltVal val="-90"/>
                                          </p:val>
                                        </p:tav>
                                        <p:tav tm="100000">
                                          <p:val>
                                            <p:fltVal val="0"/>
                                          </p:val>
                                        </p:tav>
                                      </p:tavLst>
                                    </p:anim>
                                    <p:anim calcmode="lin" valueType="num">
                                      <p:cBhvr>
                                        <p:cTn id="32" dur="800" decel="100000" fill="hold"/>
                                        <p:tgtEl>
                                          <p:spTgt spid="14"/>
                                        </p:tgtEl>
                                        <p:attrNameLst>
                                          <p:attrName>ppt_x</p:attrName>
                                        </p:attrNameLst>
                                      </p:cBhvr>
                                      <p:tavLst>
                                        <p:tav tm="0">
                                          <p:val>
                                            <p:strVal val="#ppt_x+0.4"/>
                                          </p:val>
                                        </p:tav>
                                        <p:tav tm="100000">
                                          <p:val>
                                            <p:strVal val="#ppt_x-0.05"/>
                                          </p:val>
                                        </p:tav>
                                      </p:tavLst>
                                    </p:anim>
                                    <p:anim calcmode="lin" valueType="num">
                                      <p:cBhvr>
                                        <p:cTn id="33" dur="800" decel="100000" fill="hold"/>
                                        <p:tgtEl>
                                          <p:spTgt spid="14"/>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9" presetClass="entr" presetSubtype="0" accel="10000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41"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42"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43"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800" decel="100000"/>
                                        <p:tgtEl>
                                          <p:spTgt spid="17"/>
                                        </p:tgtEl>
                                      </p:cBhvr>
                                    </p:animEffect>
                                    <p:anim calcmode="lin" valueType="num">
                                      <p:cBhvr>
                                        <p:cTn id="49" dur="800" decel="100000" fill="hold"/>
                                        <p:tgtEl>
                                          <p:spTgt spid="17"/>
                                        </p:tgtEl>
                                        <p:attrNameLst>
                                          <p:attrName>style.rotation</p:attrName>
                                        </p:attrNameLst>
                                      </p:cBhvr>
                                      <p:tavLst>
                                        <p:tav tm="0">
                                          <p:val>
                                            <p:fltVal val="-90"/>
                                          </p:val>
                                        </p:tav>
                                        <p:tav tm="100000">
                                          <p:val>
                                            <p:fltVal val="0"/>
                                          </p:val>
                                        </p:tav>
                                      </p:tavLst>
                                    </p:anim>
                                    <p:anim calcmode="lin" valueType="num">
                                      <p:cBhvr>
                                        <p:cTn id="50" dur="800" decel="100000" fill="hold"/>
                                        <p:tgtEl>
                                          <p:spTgt spid="17"/>
                                        </p:tgtEl>
                                        <p:attrNameLst>
                                          <p:attrName>ppt_x</p:attrName>
                                        </p:attrNameLst>
                                      </p:cBhvr>
                                      <p:tavLst>
                                        <p:tav tm="0">
                                          <p:val>
                                            <p:strVal val="#ppt_x+0.4"/>
                                          </p:val>
                                        </p:tav>
                                        <p:tav tm="100000">
                                          <p:val>
                                            <p:strVal val="#ppt_x-0.05"/>
                                          </p:val>
                                        </p:tav>
                                      </p:tavLst>
                                    </p:anim>
                                    <p:anim calcmode="lin" valueType="num">
                                      <p:cBhvr>
                                        <p:cTn id="51" dur="800" decel="100000" fill="hold"/>
                                        <p:tgtEl>
                                          <p:spTgt spid="17"/>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9" presetClass="entr" presetSubtype="0" accel="10000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59"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60"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6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heel(1)">
                                      <p:cBhvr>
                                        <p:cTn id="66" dur="20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heel(1)">
                                      <p:cBhvr>
                                        <p:cTn id="71" dur="20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1"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heel(1)">
                                      <p:cBhvr>
                                        <p:cTn id="76" dur="2000"/>
                                        <p:tgtEl>
                                          <p:spTgt spid="21"/>
                                        </p:tgtEl>
                                      </p:cBhvr>
                                    </p:animEffect>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heel(1)">
                                      <p:cBhvr>
                                        <p:cTn id="81" dur="2000"/>
                                        <p:tgtEl>
                                          <p:spTgt spid="22"/>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mph" presetSubtype="0" fill="hold" grpId="0" nodeType="clickEffect">
                                  <p:stCondLst>
                                    <p:cond delay="0"/>
                                  </p:stCondLst>
                                  <p:childTnLst>
                                    <p:animScale>
                                      <p:cBhvr>
                                        <p:cTn id="85" dur="2000" fill="hold"/>
                                        <p:tgtEl>
                                          <p:spTgt spid="24"/>
                                        </p:tgtEl>
                                      </p:cBhvr>
                                      <p:by x="150000" y="150000"/>
                                    </p:animScale>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80">
                                          <p:stCondLst>
                                            <p:cond delay="0"/>
                                          </p:stCondLst>
                                        </p:cTn>
                                        <p:tgtEl>
                                          <p:spTgt spid="25"/>
                                        </p:tgtEl>
                                      </p:cBhvr>
                                    </p:animEffect>
                                    <p:anim calcmode="lin" valueType="num">
                                      <p:cBhvr>
                                        <p:cTn id="91"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96" dur="26">
                                          <p:stCondLst>
                                            <p:cond delay="650"/>
                                          </p:stCondLst>
                                        </p:cTn>
                                        <p:tgtEl>
                                          <p:spTgt spid="25"/>
                                        </p:tgtEl>
                                      </p:cBhvr>
                                      <p:to x="100000" y="60000"/>
                                    </p:animScale>
                                    <p:animScale>
                                      <p:cBhvr>
                                        <p:cTn id="97" dur="166" decel="50000">
                                          <p:stCondLst>
                                            <p:cond delay="676"/>
                                          </p:stCondLst>
                                        </p:cTn>
                                        <p:tgtEl>
                                          <p:spTgt spid="25"/>
                                        </p:tgtEl>
                                      </p:cBhvr>
                                      <p:to x="100000" y="100000"/>
                                    </p:animScale>
                                    <p:animScale>
                                      <p:cBhvr>
                                        <p:cTn id="98" dur="26">
                                          <p:stCondLst>
                                            <p:cond delay="1312"/>
                                          </p:stCondLst>
                                        </p:cTn>
                                        <p:tgtEl>
                                          <p:spTgt spid="25"/>
                                        </p:tgtEl>
                                      </p:cBhvr>
                                      <p:to x="100000" y="80000"/>
                                    </p:animScale>
                                    <p:animScale>
                                      <p:cBhvr>
                                        <p:cTn id="99" dur="166" decel="50000">
                                          <p:stCondLst>
                                            <p:cond delay="1338"/>
                                          </p:stCondLst>
                                        </p:cTn>
                                        <p:tgtEl>
                                          <p:spTgt spid="25"/>
                                        </p:tgtEl>
                                      </p:cBhvr>
                                      <p:to x="100000" y="100000"/>
                                    </p:animScale>
                                    <p:animScale>
                                      <p:cBhvr>
                                        <p:cTn id="100" dur="26">
                                          <p:stCondLst>
                                            <p:cond delay="1642"/>
                                          </p:stCondLst>
                                        </p:cTn>
                                        <p:tgtEl>
                                          <p:spTgt spid="25"/>
                                        </p:tgtEl>
                                      </p:cBhvr>
                                      <p:to x="100000" y="90000"/>
                                    </p:animScale>
                                    <p:animScale>
                                      <p:cBhvr>
                                        <p:cTn id="101" dur="166" decel="50000">
                                          <p:stCondLst>
                                            <p:cond delay="1668"/>
                                          </p:stCondLst>
                                        </p:cTn>
                                        <p:tgtEl>
                                          <p:spTgt spid="25"/>
                                        </p:tgtEl>
                                      </p:cBhvr>
                                      <p:to x="100000" y="100000"/>
                                    </p:animScale>
                                    <p:animScale>
                                      <p:cBhvr>
                                        <p:cTn id="102" dur="26">
                                          <p:stCondLst>
                                            <p:cond delay="1808"/>
                                          </p:stCondLst>
                                        </p:cTn>
                                        <p:tgtEl>
                                          <p:spTgt spid="25"/>
                                        </p:tgtEl>
                                      </p:cBhvr>
                                      <p:to x="100000" y="95000"/>
                                    </p:animScale>
                                    <p:animScale>
                                      <p:cBhvr>
                                        <p:cTn id="103" dur="166" decel="50000">
                                          <p:stCondLst>
                                            <p:cond delay="1834"/>
                                          </p:stCondLst>
                                        </p:cTn>
                                        <p:tgtEl>
                                          <p:spTgt spid="25"/>
                                        </p:tgtEl>
                                      </p:cBhvr>
                                      <p:to x="100000" y="100000"/>
                                    </p:animScale>
                                  </p:childTnLst>
                                </p:cTn>
                              </p:par>
                            </p:childTnLst>
                          </p:cTn>
                        </p:par>
                      </p:childTnLst>
                    </p:cTn>
                  </p:par>
                  <p:par>
                    <p:cTn id="104" fill="hold">
                      <p:stCondLst>
                        <p:cond delay="indefinite"/>
                      </p:stCondLst>
                      <p:childTnLst>
                        <p:par>
                          <p:cTn id="105" fill="hold">
                            <p:stCondLst>
                              <p:cond delay="0"/>
                            </p:stCondLst>
                            <p:childTnLst>
                              <p:par>
                                <p:cTn id="106" presetID="26" presetClass="entr" presetSubtype="0" fill="hold" nodeType="clickEffect">
                                  <p:stCondLst>
                                    <p:cond delay="0"/>
                                  </p:stCondLst>
                                  <p:childTnLst>
                                    <p:set>
                                      <p:cBhvr>
                                        <p:cTn id="107" dur="1" fill="hold">
                                          <p:stCondLst>
                                            <p:cond delay="0"/>
                                          </p:stCondLst>
                                        </p:cTn>
                                        <p:tgtEl>
                                          <p:spTgt spid="26">
                                            <p:txEl>
                                              <p:pRg st="0" end="0"/>
                                            </p:txEl>
                                          </p:spTgt>
                                        </p:tgtEl>
                                        <p:attrNameLst>
                                          <p:attrName>style.visibility</p:attrName>
                                        </p:attrNameLst>
                                      </p:cBhvr>
                                      <p:to>
                                        <p:strVal val="visible"/>
                                      </p:to>
                                    </p:set>
                                    <p:animEffect transition="in" filter="wipe(down)">
                                      <p:cBhvr>
                                        <p:cTn id="108" dur="580">
                                          <p:stCondLst>
                                            <p:cond delay="0"/>
                                          </p:stCondLst>
                                        </p:cTn>
                                        <p:tgtEl>
                                          <p:spTgt spid="26">
                                            <p:txEl>
                                              <p:pRg st="0" end="0"/>
                                            </p:txEl>
                                          </p:spTgt>
                                        </p:tgtEl>
                                      </p:cBhvr>
                                    </p:animEffect>
                                    <p:anim calcmode="lin" valueType="num">
                                      <p:cBhvr>
                                        <p:cTn id="109" dur="1822" tmFilter="0,0; 0.14,0.36; 0.43,0.73; 0.71,0.91; 1.0,1.0">
                                          <p:stCondLst>
                                            <p:cond delay="0"/>
                                          </p:stCondLst>
                                        </p:cTn>
                                        <p:tgtEl>
                                          <p:spTgt spid="26">
                                            <p:txEl>
                                              <p:pRg st="0" end="0"/>
                                            </p:txEl>
                                          </p:spTgt>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26">
                                            <p:txEl>
                                              <p:pRg st="0" end="0"/>
                                            </p:txEl>
                                          </p:spTgt>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26">
                                            <p:txEl>
                                              <p:pRg st="0" end="0"/>
                                            </p:txEl>
                                          </p:spTgt>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26">
                                            <p:txEl>
                                              <p:pRg st="0" end="0"/>
                                            </p:txEl>
                                          </p:spTgt>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26">
                                            <p:txEl>
                                              <p:pRg st="0" end="0"/>
                                            </p:txEl>
                                          </p:spTgt>
                                        </p:tgtEl>
                                        <p:attrNameLst>
                                          <p:attrName>ppt_y</p:attrName>
                                        </p:attrNameLst>
                                      </p:cBhvr>
                                      <p:tavLst>
                                        <p:tav tm="0" fmla="#ppt_y-sin(pi*$)/81">
                                          <p:val>
                                            <p:fltVal val="0"/>
                                          </p:val>
                                        </p:tav>
                                        <p:tav tm="100000">
                                          <p:val>
                                            <p:fltVal val="1"/>
                                          </p:val>
                                        </p:tav>
                                      </p:tavLst>
                                    </p:anim>
                                    <p:animScale>
                                      <p:cBhvr>
                                        <p:cTn id="114" dur="26">
                                          <p:stCondLst>
                                            <p:cond delay="650"/>
                                          </p:stCondLst>
                                        </p:cTn>
                                        <p:tgtEl>
                                          <p:spTgt spid="26">
                                            <p:txEl>
                                              <p:pRg st="0" end="0"/>
                                            </p:txEl>
                                          </p:spTgt>
                                        </p:tgtEl>
                                      </p:cBhvr>
                                      <p:to x="100000" y="60000"/>
                                    </p:animScale>
                                    <p:animScale>
                                      <p:cBhvr>
                                        <p:cTn id="115" dur="166" decel="50000">
                                          <p:stCondLst>
                                            <p:cond delay="676"/>
                                          </p:stCondLst>
                                        </p:cTn>
                                        <p:tgtEl>
                                          <p:spTgt spid="26">
                                            <p:txEl>
                                              <p:pRg st="0" end="0"/>
                                            </p:txEl>
                                          </p:spTgt>
                                        </p:tgtEl>
                                      </p:cBhvr>
                                      <p:to x="100000" y="100000"/>
                                    </p:animScale>
                                    <p:animScale>
                                      <p:cBhvr>
                                        <p:cTn id="116" dur="26">
                                          <p:stCondLst>
                                            <p:cond delay="1312"/>
                                          </p:stCondLst>
                                        </p:cTn>
                                        <p:tgtEl>
                                          <p:spTgt spid="26">
                                            <p:txEl>
                                              <p:pRg st="0" end="0"/>
                                            </p:txEl>
                                          </p:spTgt>
                                        </p:tgtEl>
                                      </p:cBhvr>
                                      <p:to x="100000" y="80000"/>
                                    </p:animScale>
                                    <p:animScale>
                                      <p:cBhvr>
                                        <p:cTn id="117" dur="166" decel="50000">
                                          <p:stCondLst>
                                            <p:cond delay="1338"/>
                                          </p:stCondLst>
                                        </p:cTn>
                                        <p:tgtEl>
                                          <p:spTgt spid="26">
                                            <p:txEl>
                                              <p:pRg st="0" end="0"/>
                                            </p:txEl>
                                          </p:spTgt>
                                        </p:tgtEl>
                                      </p:cBhvr>
                                      <p:to x="100000" y="100000"/>
                                    </p:animScale>
                                    <p:animScale>
                                      <p:cBhvr>
                                        <p:cTn id="118" dur="26">
                                          <p:stCondLst>
                                            <p:cond delay="1642"/>
                                          </p:stCondLst>
                                        </p:cTn>
                                        <p:tgtEl>
                                          <p:spTgt spid="26">
                                            <p:txEl>
                                              <p:pRg st="0" end="0"/>
                                            </p:txEl>
                                          </p:spTgt>
                                        </p:tgtEl>
                                      </p:cBhvr>
                                      <p:to x="100000" y="90000"/>
                                    </p:animScale>
                                    <p:animScale>
                                      <p:cBhvr>
                                        <p:cTn id="119" dur="166" decel="50000">
                                          <p:stCondLst>
                                            <p:cond delay="1668"/>
                                          </p:stCondLst>
                                        </p:cTn>
                                        <p:tgtEl>
                                          <p:spTgt spid="26">
                                            <p:txEl>
                                              <p:pRg st="0" end="0"/>
                                            </p:txEl>
                                          </p:spTgt>
                                        </p:tgtEl>
                                      </p:cBhvr>
                                      <p:to x="100000" y="100000"/>
                                    </p:animScale>
                                    <p:animScale>
                                      <p:cBhvr>
                                        <p:cTn id="120" dur="26">
                                          <p:stCondLst>
                                            <p:cond delay="1808"/>
                                          </p:stCondLst>
                                        </p:cTn>
                                        <p:tgtEl>
                                          <p:spTgt spid="26">
                                            <p:txEl>
                                              <p:pRg st="0" end="0"/>
                                            </p:txEl>
                                          </p:spTgt>
                                        </p:tgtEl>
                                      </p:cBhvr>
                                      <p:to x="100000" y="95000"/>
                                    </p:animScale>
                                    <p:animScale>
                                      <p:cBhvr>
                                        <p:cTn id="121" dur="166" decel="50000">
                                          <p:stCondLst>
                                            <p:cond delay="1834"/>
                                          </p:stCondLst>
                                        </p:cTn>
                                        <p:tgtEl>
                                          <p:spTgt spid="26">
                                            <p:txEl>
                                              <p:pRg st="0" end="0"/>
                                            </p:txEl>
                                          </p:spTgt>
                                        </p:tgtEl>
                                      </p:cBhvr>
                                      <p:to x="100000" y="100000"/>
                                    </p:animScale>
                                  </p:childTnLst>
                                </p:cTn>
                              </p:par>
                            </p:childTnLst>
                          </p:cTn>
                        </p:par>
                      </p:childTnLst>
                    </p:cTn>
                  </p:par>
                  <p:par>
                    <p:cTn id="122" fill="hold">
                      <p:stCondLst>
                        <p:cond delay="indefinite"/>
                      </p:stCondLst>
                      <p:childTnLst>
                        <p:par>
                          <p:cTn id="123" fill="hold">
                            <p:stCondLst>
                              <p:cond delay="0"/>
                            </p:stCondLst>
                            <p:childTnLst>
                              <p:par>
                                <p:cTn id="124" presetID="35" presetClass="entr" presetSubtype="0" fill="hold" nodeType="clickEffect">
                                  <p:stCondLst>
                                    <p:cond delay="0"/>
                                  </p:stCondLst>
                                  <p:childTnLst>
                                    <p:set>
                                      <p:cBhvr>
                                        <p:cTn id="125" dur="1" fill="hold">
                                          <p:stCondLst>
                                            <p:cond delay="0"/>
                                          </p:stCondLst>
                                        </p:cTn>
                                        <p:tgtEl>
                                          <p:spTgt spid="27">
                                            <p:txEl>
                                              <p:pRg st="0" end="0"/>
                                            </p:txEl>
                                          </p:spTgt>
                                        </p:tgtEl>
                                        <p:attrNameLst>
                                          <p:attrName>style.visibility</p:attrName>
                                        </p:attrNameLst>
                                      </p:cBhvr>
                                      <p:to>
                                        <p:strVal val="visible"/>
                                      </p:to>
                                    </p:set>
                                    <p:animEffect transition="in" filter="fade">
                                      <p:cBhvr>
                                        <p:cTn id="126" dur="2000"/>
                                        <p:tgtEl>
                                          <p:spTgt spid="27">
                                            <p:txEl>
                                              <p:pRg st="0" end="0"/>
                                            </p:txEl>
                                          </p:spTgt>
                                        </p:tgtEl>
                                      </p:cBhvr>
                                    </p:animEffect>
                                    <p:anim calcmode="lin" valueType="num">
                                      <p:cBhvr>
                                        <p:cTn id="127" dur="2000" fill="hold"/>
                                        <p:tgtEl>
                                          <p:spTgt spid="27">
                                            <p:txEl>
                                              <p:pRg st="0" end="0"/>
                                            </p:txEl>
                                          </p:spTgt>
                                        </p:tgtEl>
                                        <p:attrNameLst>
                                          <p:attrName>style.rotation</p:attrName>
                                        </p:attrNameLst>
                                      </p:cBhvr>
                                      <p:tavLst>
                                        <p:tav tm="0">
                                          <p:val>
                                            <p:fltVal val="720"/>
                                          </p:val>
                                        </p:tav>
                                        <p:tav tm="100000">
                                          <p:val>
                                            <p:fltVal val="0"/>
                                          </p:val>
                                        </p:tav>
                                      </p:tavLst>
                                    </p:anim>
                                    <p:anim calcmode="lin" valueType="num">
                                      <p:cBhvr>
                                        <p:cTn id="128" dur="2000" fill="hold"/>
                                        <p:tgtEl>
                                          <p:spTgt spid="27">
                                            <p:txEl>
                                              <p:pRg st="0" end="0"/>
                                            </p:txEl>
                                          </p:spTgt>
                                        </p:tgtEl>
                                        <p:attrNameLst>
                                          <p:attrName>ppt_h</p:attrName>
                                        </p:attrNameLst>
                                      </p:cBhvr>
                                      <p:tavLst>
                                        <p:tav tm="0">
                                          <p:val>
                                            <p:fltVal val="0"/>
                                          </p:val>
                                        </p:tav>
                                        <p:tav tm="100000">
                                          <p:val>
                                            <p:strVal val="#ppt_h"/>
                                          </p:val>
                                        </p:tav>
                                      </p:tavLst>
                                    </p:anim>
                                    <p:anim calcmode="lin" valueType="num">
                                      <p:cBhvr>
                                        <p:cTn id="129" dur="2000" fill="hold"/>
                                        <p:tgtEl>
                                          <p:spTgt spid="27">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30" fill="hold">
                      <p:stCondLst>
                        <p:cond delay="indefinite"/>
                      </p:stCondLst>
                      <p:childTnLst>
                        <p:par>
                          <p:cTn id="131" fill="hold">
                            <p:stCondLst>
                              <p:cond delay="0"/>
                            </p:stCondLst>
                            <p:childTnLst>
                              <p:par>
                                <p:cTn id="132" presetID="35" presetClass="entr" presetSubtype="0" fill="hold" nodeType="clickEffect">
                                  <p:stCondLst>
                                    <p:cond delay="0"/>
                                  </p:stCondLst>
                                  <p:childTnLst>
                                    <p:set>
                                      <p:cBhvr>
                                        <p:cTn id="133" dur="1" fill="hold">
                                          <p:stCondLst>
                                            <p:cond delay="0"/>
                                          </p:stCondLst>
                                        </p:cTn>
                                        <p:tgtEl>
                                          <p:spTgt spid="27">
                                            <p:txEl>
                                              <p:pRg st="1" end="1"/>
                                            </p:txEl>
                                          </p:spTgt>
                                        </p:tgtEl>
                                        <p:attrNameLst>
                                          <p:attrName>style.visibility</p:attrName>
                                        </p:attrNameLst>
                                      </p:cBhvr>
                                      <p:to>
                                        <p:strVal val="visible"/>
                                      </p:to>
                                    </p:set>
                                    <p:animEffect transition="in" filter="fade">
                                      <p:cBhvr>
                                        <p:cTn id="134" dur="2000"/>
                                        <p:tgtEl>
                                          <p:spTgt spid="27">
                                            <p:txEl>
                                              <p:pRg st="1" end="1"/>
                                            </p:txEl>
                                          </p:spTgt>
                                        </p:tgtEl>
                                      </p:cBhvr>
                                    </p:animEffect>
                                    <p:anim calcmode="lin" valueType="num">
                                      <p:cBhvr>
                                        <p:cTn id="135" dur="2000" fill="hold"/>
                                        <p:tgtEl>
                                          <p:spTgt spid="27">
                                            <p:txEl>
                                              <p:pRg st="1" end="1"/>
                                            </p:txEl>
                                          </p:spTgt>
                                        </p:tgtEl>
                                        <p:attrNameLst>
                                          <p:attrName>style.rotation</p:attrName>
                                        </p:attrNameLst>
                                      </p:cBhvr>
                                      <p:tavLst>
                                        <p:tav tm="0">
                                          <p:val>
                                            <p:fltVal val="720"/>
                                          </p:val>
                                        </p:tav>
                                        <p:tav tm="100000">
                                          <p:val>
                                            <p:fltVal val="0"/>
                                          </p:val>
                                        </p:tav>
                                      </p:tavLst>
                                    </p:anim>
                                    <p:anim calcmode="lin" valueType="num">
                                      <p:cBhvr>
                                        <p:cTn id="136" dur="2000" fill="hold"/>
                                        <p:tgtEl>
                                          <p:spTgt spid="27">
                                            <p:txEl>
                                              <p:pRg st="1" end="1"/>
                                            </p:txEl>
                                          </p:spTgt>
                                        </p:tgtEl>
                                        <p:attrNameLst>
                                          <p:attrName>ppt_h</p:attrName>
                                        </p:attrNameLst>
                                      </p:cBhvr>
                                      <p:tavLst>
                                        <p:tav tm="0">
                                          <p:val>
                                            <p:fltVal val="0"/>
                                          </p:val>
                                        </p:tav>
                                        <p:tav tm="100000">
                                          <p:val>
                                            <p:strVal val="#ppt_h"/>
                                          </p:val>
                                        </p:tav>
                                      </p:tavLst>
                                    </p:anim>
                                    <p:anim calcmode="lin" valueType="num">
                                      <p:cBhvr>
                                        <p:cTn id="137" dur="2000" fill="hold"/>
                                        <p:tgtEl>
                                          <p:spTgt spid="27">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38" fill="hold">
                      <p:stCondLst>
                        <p:cond delay="indefinite"/>
                      </p:stCondLst>
                      <p:childTnLst>
                        <p:par>
                          <p:cTn id="139" fill="hold">
                            <p:stCondLst>
                              <p:cond delay="0"/>
                            </p:stCondLst>
                            <p:childTnLst>
                              <p:par>
                                <p:cTn id="140" presetID="53" presetClass="entr" presetSubtype="16" fill="hold" nodeType="clickEffect">
                                  <p:stCondLst>
                                    <p:cond delay="0"/>
                                  </p:stCondLst>
                                  <p:childTnLst>
                                    <p:set>
                                      <p:cBhvr>
                                        <p:cTn id="141" dur="1" fill="hold">
                                          <p:stCondLst>
                                            <p:cond delay="0"/>
                                          </p:stCondLst>
                                        </p:cTn>
                                        <p:tgtEl>
                                          <p:spTgt spid="28">
                                            <p:txEl>
                                              <p:pRg st="0" end="0"/>
                                            </p:txEl>
                                          </p:spTgt>
                                        </p:tgtEl>
                                        <p:attrNameLst>
                                          <p:attrName>style.visibility</p:attrName>
                                        </p:attrNameLst>
                                      </p:cBhvr>
                                      <p:to>
                                        <p:strVal val="visible"/>
                                      </p:to>
                                    </p:set>
                                    <p:anim calcmode="lin" valueType="num">
                                      <p:cBhvr>
                                        <p:cTn id="142"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143"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144" dur="500"/>
                                        <p:tgtEl>
                                          <p:spTgt spid="28">
                                            <p:txEl>
                                              <p:pRg st="0" end="0"/>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nodeType="clickEffect">
                                  <p:stCondLst>
                                    <p:cond delay="0"/>
                                  </p:stCondLst>
                                  <p:childTnLst>
                                    <p:set>
                                      <p:cBhvr>
                                        <p:cTn id="148"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56" presetClass="entr" presetSubtype="0" fill="hold" nodeType="clickEffect">
                                  <p:stCondLst>
                                    <p:cond delay="0"/>
                                  </p:stCondLst>
                                  <p:iterate type="lt">
                                    <p:tmPct val="10000"/>
                                  </p:iterate>
                                  <p:childTnLst>
                                    <p:set>
                                      <p:cBhvr>
                                        <p:cTn id="152" dur="1" fill="hold">
                                          <p:stCondLst>
                                            <p:cond delay="0"/>
                                          </p:stCondLst>
                                        </p:cTn>
                                        <p:tgtEl>
                                          <p:spTgt spid="29">
                                            <p:txEl>
                                              <p:pRg st="1" end="1"/>
                                            </p:txEl>
                                          </p:spTgt>
                                        </p:tgtEl>
                                        <p:attrNameLst>
                                          <p:attrName>style.visibility</p:attrName>
                                        </p:attrNameLst>
                                      </p:cBhvr>
                                      <p:to>
                                        <p:strVal val="visible"/>
                                      </p:to>
                                    </p:set>
                                    <p:anim by="(-#ppt_w*2)" calcmode="lin" valueType="num">
                                      <p:cBhvr rctx="PPT">
                                        <p:cTn id="153" dur="500" autoRev="1" fill="hold">
                                          <p:stCondLst>
                                            <p:cond delay="0"/>
                                          </p:stCondLst>
                                        </p:cTn>
                                        <p:tgtEl>
                                          <p:spTgt spid="29">
                                            <p:txEl>
                                              <p:pRg st="1" end="1"/>
                                            </p:txEl>
                                          </p:spTgt>
                                        </p:tgtEl>
                                        <p:attrNameLst>
                                          <p:attrName>ppt_w</p:attrName>
                                        </p:attrNameLst>
                                      </p:cBhvr>
                                    </p:anim>
                                    <p:anim by="(#ppt_w*0.50)" calcmode="lin" valueType="num">
                                      <p:cBhvr>
                                        <p:cTn id="154" dur="500" decel="50000" autoRev="1" fill="hold">
                                          <p:stCondLst>
                                            <p:cond delay="0"/>
                                          </p:stCondLst>
                                        </p:cTn>
                                        <p:tgtEl>
                                          <p:spTgt spid="29">
                                            <p:txEl>
                                              <p:pRg st="1" end="1"/>
                                            </p:txEl>
                                          </p:spTgt>
                                        </p:tgtEl>
                                        <p:attrNameLst>
                                          <p:attrName>ppt_x</p:attrName>
                                        </p:attrNameLst>
                                      </p:cBhvr>
                                    </p:anim>
                                    <p:anim from="(-#ppt_h/2)" to="(#ppt_y)" calcmode="lin" valueType="num">
                                      <p:cBhvr>
                                        <p:cTn id="155" dur="1000" fill="hold">
                                          <p:stCondLst>
                                            <p:cond delay="0"/>
                                          </p:stCondLst>
                                        </p:cTn>
                                        <p:tgtEl>
                                          <p:spTgt spid="29">
                                            <p:txEl>
                                              <p:pRg st="1" end="1"/>
                                            </p:txEl>
                                          </p:spTgt>
                                        </p:tgtEl>
                                        <p:attrNameLst>
                                          <p:attrName>ppt_y</p:attrName>
                                        </p:attrNameLst>
                                      </p:cBhvr>
                                    </p:anim>
                                    <p:animRot by="21600000">
                                      <p:cBhvr>
                                        <p:cTn id="156" dur="1000" fill="hold">
                                          <p:stCondLst>
                                            <p:cond delay="0"/>
                                          </p:stCondLst>
                                        </p:cTn>
                                        <p:tgtEl>
                                          <p:spTgt spid="29">
                                            <p:txEl>
                                              <p:pRg st="1" end="1"/>
                                            </p:txEl>
                                          </p:spTgt>
                                        </p:tgtEl>
                                        <p:attrNameLst>
                                          <p:attrName>r</p:attrName>
                                        </p:attrNameLst>
                                      </p:cBhvr>
                                    </p:animRot>
                                  </p:childTnLst>
                                </p:cTn>
                              </p:par>
                            </p:childTnLst>
                          </p:cTn>
                        </p:par>
                      </p:childTnLst>
                    </p:cTn>
                  </p:par>
                  <p:par>
                    <p:cTn id="157" fill="hold">
                      <p:stCondLst>
                        <p:cond delay="indefinite"/>
                      </p:stCondLst>
                      <p:childTnLst>
                        <p:par>
                          <p:cTn id="158" fill="hold">
                            <p:stCondLst>
                              <p:cond delay="0"/>
                            </p:stCondLst>
                            <p:childTnLst>
                              <p:par>
                                <p:cTn id="159" presetID="56" presetClass="entr" presetSubtype="0" fill="hold" grpId="0" nodeType="clickEffect">
                                  <p:stCondLst>
                                    <p:cond delay="0"/>
                                  </p:stCondLst>
                                  <p:iterate type="lt">
                                    <p:tmPct val="10000"/>
                                  </p:iterate>
                                  <p:childTnLst>
                                    <p:set>
                                      <p:cBhvr>
                                        <p:cTn id="160" dur="1" fill="hold">
                                          <p:stCondLst>
                                            <p:cond delay="0"/>
                                          </p:stCondLst>
                                        </p:cTn>
                                        <p:tgtEl>
                                          <p:spTgt spid="30"/>
                                        </p:tgtEl>
                                        <p:attrNameLst>
                                          <p:attrName>style.visibility</p:attrName>
                                        </p:attrNameLst>
                                      </p:cBhvr>
                                      <p:to>
                                        <p:strVal val="visible"/>
                                      </p:to>
                                    </p:set>
                                    <p:anim by="(-#ppt_w*2)" calcmode="lin" valueType="num">
                                      <p:cBhvr rctx="PPT">
                                        <p:cTn id="161" dur="500" autoRev="1" fill="hold">
                                          <p:stCondLst>
                                            <p:cond delay="0"/>
                                          </p:stCondLst>
                                        </p:cTn>
                                        <p:tgtEl>
                                          <p:spTgt spid="30"/>
                                        </p:tgtEl>
                                        <p:attrNameLst>
                                          <p:attrName>ppt_w</p:attrName>
                                        </p:attrNameLst>
                                      </p:cBhvr>
                                    </p:anim>
                                    <p:anim by="(#ppt_w*0.50)" calcmode="lin" valueType="num">
                                      <p:cBhvr>
                                        <p:cTn id="162" dur="500" decel="50000" autoRev="1" fill="hold">
                                          <p:stCondLst>
                                            <p:cond delay="0"/>
                                          </p:stCondLst>
                                        </p:cTn>
                                        <p:tgtEl>
                                          <p:spTgt spid="30"/>
                                        </p:tgtEl>
                                        <p:attrNameLst>
                                          <p:attrName>ppt_x</p:attrName>
                                        </p:attrNameLst>
                                      </p:cBhvr>
                                    </p:anim>
                                    <p:anim from="(-#ppt_h/2)" to="(#ppt_y)" calcmode="lin" valueType="num">
                                      <p:cBhvr>
                                        <p:cTn id="163" dur="1000" fill="hold">
                                          <p:stCondLst>
                                            <p:cond delay="0"/>
                                          </p:stCondLst>
                                        </p:cTn>
                                        <p:tgtEl>
                                          <p:spTgt spid="30"/>
                                        </p:tgtEl>
                                        <p:attrNameLst>
                                          <p:attrName>ppt_y</p:attrName>
                                        </p:attrNameLst>
                                      </p:cBhvr>
                                    </p:anim>
                                    <p:animRot by="21600000">
                                      <p:cBhvr>
                                        <p:cTn id="164" dur="1000" fill="hold">
                                          <p:stCondLst>
                                            <p:cond delay="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4" grpId="0"/>
      <p:bldP spid="15" grpId="0"/>
      <p:bldP spid="17" grpId="0"/>
      <p:bldP spid="18" grpId="0"/>
      <p:bldP spid="19" grpId="0" animBg="1"/>
      <p:bldP spid="20" grpId="0" animBg="1"/>
      <p:bldP spid="21" grpId="0" animBg="1"/>
      <p:bldP spid="22" grpId="0" animBg="1"/>
      <p:bldP spid="24" grpId="0"/>
      <p:bldP spid="25"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idx="4294967295"/>
          </p:nvPr>
        </p:nvSpPr>
        <p:spPr/>
        <p:txBody>
          <a:bodyPr/>
          <a:lstStyle/>
          <a:p>
            <a:pPr eaLnBrk="1" hangingPunct="1"/>
            <a:endParaRPr lang="ru-RU" dirty="0" smtClean="0"/>
          </a:p>
        </p:txBody>
      </p:sp>
      <p:sp>
        <p:nvSpPr>
          <p:cNvPr id="26626" name="Rectangle 3"/>
          <p:cNvSpPr>
            <a:spLocks noGrp="1"/>
          </p:cNvSpPr>
          <p:nvPr>
            <p:ph type="body" idx="4294967295"/>
          </p:nvPr>
        </p:nvSpPr>
        <p:spPr/>
        <p:txBody>
          <a:bodyPr/>
          <a:lstStyle/>
          <a:p>
            <a:pPr eaLnBrk="1" hangingPunct="1"/>
            <a:endParaRPr lang="ru-RU" dirty="0" smtClean="0"/>
          </a:p>
        </p:txBody>
      </p:sp>
      <p:pic>
        <p:nvPicPr>
          <p:cNvPr id="26627" name="Picture 4" descr="шаблон 2 в"/>
          <p:cNvPicPr>
            <a:picLocks noChangeAspect="1" noChangeArrowheads="1"/>
          </p:cNvPicPr>
          <p:nvPr/>
        </p:nvPicPr>
        <p:blipFill>
          <a:blip r:embed="rId3" cstate="screen"/>
          <a:srcRect/>
          <a:stretch>
            <a:fillRect/>
          </a:stretch>
        </p:blipFill>
        <p:spPr bwMode="auto">
          <a:xfrm>
            <a:off x="-51762" y="-54248"/>
            <a:ext cx="9216330" cy="6912248"/>
          </a:xfrm>
          <a:prstGeom prst="rect">
            <a:avLst/>
          </a:prstGeom>
          <a:noFill/>
          <a:ln w="9525">
            <a:noFill/>
            <a:miter lim="800000"/>
            <a:headEnd/>
            <a:tailEnd/>
          </a:ln>
        </p:spPr>
      </p:pic>
      <p:sp>
        <p:nvSpPr>
          <p:cNvPr id="26628" name="Прямоугольник 6"/>
          <p:cNvSpPr>
            <a:spLocks noChangeArrowheads="1"/>
          </p:cNvSpPr>
          <p:nvPr/>
        </p:nvSpPr>
        <p:spPr bwMode="auto">
          <a:xfrm>
            <a:off x="-252413" y="5445125"/>
            <a:ext cx="2663826" cy="369888"/>
          </a:xfrm>
          <a:prstGeom prst="rect">
            <a:avLst/>
          </a:prstGeom>
          <a:noFill/>
          <a:ln w="9525">
            <a:noFill/>
            <a:miter lim="800000"/>
            <a:headEnd/>
            <a:tailEnd/>
          </a:ln>
        </p:spPr>
        <p:txBody>
          <a:bodyPr>
            <a:spAutoFit/>
          </a:bodyPr>
          <a:lstStyle/>
          <a:p>
            <a:pPr algn="just"/>
            <a:r>
              <a:rPr lang="ru-RU" b="1" dirty="0">
                <a:solidFill>
                  <a:srgbClr val="FFC000"/>
                </a:solidFill>
                <a:latin typeface="Comic Sans MS" pitchFamily="66" charset="0"/>
              </a:rPr>
              <a:t>.</a:t>
            </a:r>
          </a:p>
        </p:txBody>
      </p:sp>
      <p:sp>
        <p:nvSpPr>
          <p:cNvPr id="7" name="Прямоугольник 6"/>
          <p:cNvSpPr/>
          <p:nvPr/>
        </p:nvSpPr>
        <p:spPr>
          <a:xfrm>
            <a:off x="1259632" y="2420888"/>
            <a:ext cx="3168352" cy="4401205"/>
          </a:xfrm>
          <a:prstGeom prst="rect">
            <a:avLst/>
          </a:prstGeom>
        </p:spPr>
        <p:txBody>
          <a:bodyPr wrap="square">
            <a:spAutoFit/>
          </a:bodyPr>
          <a:lstStyle/>
          <a:p>
            <a:pPr marL="365760" indent="-283464" eaLnBrk="1" fontAlgn="auto" hangingPunct="1">
              <a:spcAft>
                <a:spcPts val="0"/>
              </a:spcAft>
              <a:buFont typeface="Arial" pitchFamily="34" charset="0"/>
              <a:buNone/>
              <a:defRPr/>
            </a:pPr>
            <a:r>
              <a:rPr lang="ru-RU" sz="2000" b="1" dirty="0" smtClean="0">
                <a:latin typeface="Franklin Gothic Medium" pitchFamily="34" charset="0"/>
                <a:cs typeface="Times New Roman" pitchFamily="18" charset="0"/>
              </a:rPr>
              <a:t>1 - </a:t>
            </a:r>
            <a:r>
              <a:rPr lang="ru-RU" sz="2000" b="1" dirty="0" smtClean="0">
                <a:solidFill>
                  <a:srgbClr val="C00000"/>
                </a:solidFill>
                <a:latin typeface="Franklin Gothic Medium" pitchFamily="34" charset="0"/>
                <a:cs typeface="Times New Roman" pitchFamily="18" charset="0"/>
              </a:rPr>
              <a:t>П</a:t>
            </a:r>
            <a:r>
              <a:rPr lang="ru-RU" sz="2000" b="1" dirty="0" smtClean="0">
                <a:latin typeface="Franklin Gothic Medium" pitchFamily="34" charset="0"/>
                <a:cs typeface="Times New Roman" pitchFamily="18" charset="0"/>
              </a:rPr>
              <a:t>роблема;</a:t>
            </a:r>
          </a:p>
          <a:p>
            <a:pPr marL="365760" indent="-283464" eaLnBrk="1" fontAlgn="auto" hangingPunct="1">
              <a:spcAft>
                <a:spcPts val="0"/>
              </a:spcAft>
              <a:buFont typeface="Arial" pitchFamily="34" charset="0"/>
              <a:buNone/>
              <a:defRPr/>
            </a:pPr>
            <a:r>
              <a:rPr lang="ru-RU" sz="2000" b="1" dirty="0" smtClean="0">
                <a:latin typeface="Franklin Gothic Medium" pitchFamily="34" charset="0"/>
                <a:cs typeface="Times New Roman" pitchFamily="18" charset="0"/>
              </a:rPr>
              <a:t>2 - </a:t>
            </a:r>
            <a:r>
              <a:rPr lang="ru-RU" sz="2000" b="1" dirty="0" smtClean="0">
                <a:solidFill>
                  <a:srgbClr val="C00000"/>
                </a:solidFill>
                <a:latin typeface="Franklin Gothic Medium" pitchFamily="34" charset="0"/>
                <a:cs typeface="Times New Roman" pitchFamily="18" charset="0"/>
              </a:rPr>
              <a:t>П</a:t>
            </a:r>
            <a:r>
              <a:rPr lang="ru-RU" sz="2000" b="1" dirty="0" smtClean="0">
                <a:latin typeface="Franklin Gothic Medium" pitchFamily="34" charset="0"/>
                <a:cs typeface="Times New Roman" pitchFamily="18" charset="0"/>
              </a:rPr>
              <a:t>роектирование </a:t>
            </a:r>
          </a:p>
          <a:p>
            <a:pPr marL="365760" indent="-283464" eaLnBrk="1" fontAlgn="auto" hangingPunct="1">
              <a:spcAft>
                <a:spcPts val="0"/>
              </a:spcAft>
              <a:buFont typeface="Arial" pitchFamily="34" charset="0"/>
              <a:buNone/>
              <a:defRPr/>
            </a:pPr>
            <a:r>
              <a:rPr lang="ru-RU" sz="2000" b="1" dirty="0" smtClean="0">
                <a:latin typeface="Franklin Gothic Medium" pitchFamily="34" charset="0"/>
                <a:cs typeface="Times New Roman" pitchFamily="18" charset="0"/>
              </a:rPr>
              <a:t>      (планирование);</a:t>
            </a:r>
          </a:p>
          <a:p>
            <a:pPr marL="365760" indent="-283464" eaLnBrk="1" fontAlgn="auto" hangingPunct="1">
              <a:spcAft>
                <a:spcPts val="0"/>
              </a:spcAft>
              <a:buFont typeface="Arial" pitchFamily="34" charset="0"/>
              <a:buNone/>
              <a:defRPr/>
            </a:pPr>
            <a:r>
              <a:rPr lang="ru-RU" sz="2000" b="1" dirty="0" smtClean="0">
                <a:latin typeface="Franklin Gothic Medium" pitchFamily="34" charset="0"/>
                <a:cs typeface="Times New Roman" pitchFamily="18" charset="0"/>
              </a:rPr>
              <a:t>3 - </a:t>
            </a:r>
            <a:r>
              <a:rPr lang="ru-RU" sz="2000" b="1" dirty="0" smtClean="0">
                <a:solidFill>
                  <a:srgbClr val="C00000"/>
                </a:solidFill>
                <a:latin typeface="Franklin Gothic Medium" pitchFamily="34" charset="0"/>
                <a:cs typeface="Times New Roman" pitchFamily="18" charset="0"/>
              </a:rPr>
              <a:t>П</a:t>
            </a:r>
            <a:r>
              <a:rPr lang="ru-RU" sz="2000" b="1" dirty="0" smtClean="0">
                <a:latin typeface="Franklin Gothic Medium" pitchFamily="34" charset="0"/>
                <a:cs typeface="Times New Roman" pitchFamily="18" charset="0"/>
              </a:rPr>
              <a:t>оиск информации;</a:t>
            </a:r>
          </a:p>
          <a:p>
            <a:pPr marL="365760" indent="-283464" eaLnBrk="1" fontAlgn="auto" hangingPunct="1">
              <a:spcAft>
                <a:spcPts val="0"/>
              </a:spcAft>
              <a:buFont typeface="Arial" pitchFamily="34" charset="0"/>
              <a:buNone/>
              <a:defRPr/>
            </a:pPr>
            <a:r>
              <a:rPr lang="ru-RU" sz="2000" b="1" dirty="0" smtClean="0">
                <a:latin typeface="Franklin Gothic Medium" pitchFamily="34" charset="0"/>
                <a:cs typeface="Times New Roman" pitchFamily="18" charset="0"/>
              </a:rPr>
              <a:t>4 - </a:t>
            </a:r>
            <a:r>
              <a:rPr lang="ru-RU" sz="2000" b="1" dirty="0" smtClean="0">
                <a:solidFill>
                  <a:srgbClr val="C00000"/>
                </a:solidFill>
                <a:latin typeface="Franklin Gothic Medium" pitchFamily="34" charset="0"/>
                <a:cs typeface="Times New Roman" pitchFamily="18" charset="0"/>
              </a:rPr>
              <a:t>П</a:t>
            </a:r>
            <a:r>
              <a:rPr lang="ru-RU" sz="2000" b="1" dirty="0" smtClean="0">
                <a:latin typeface="Franklin Gothic Medium" pitchFamily="34" charset="0"/>
                <a:cs typeface="Times New Roman" pitchFamily="18" charset="0"/>
              </a:rPr>
              <a:t>родукт;</a:t>
            </a:r>
          </a:p>
          <a:p>
            <a:pPr marL="365760" indent="-283464" eaLnBrk="1" fontAlgn="auto" hangingPunct="1">
              <a:spcAft>
                <a:spcPts val="0"/>
              </a:spcAft>
              <a:buFont typeface="Arial" pitchFamily="34" charset="0"/>
              <a:buNone/>
              <a:defRPr/>
            </a:pPr>
            <a:r>
              <a:rPr lang="ru-RU" sz="2000" b="1" dirty="0" smtClean="0">
                <a:latin typeface="Franklin Gothic Medium" pitchFamily="34" charset="0"/>
                <a:cs typeface="Times New Roman" pitchFamily="18" charset="0"/>
              </a:rPr>
              <a:t>5 - </a:t>
            </a:r>
            <a:r>
              <a:rPr lang="ru-RU" sz="2000" b="1" dirty="0" smtClean="0">
                <a:solidFill>
                  <a:srgbClr val="C00000"/>
                </a:solidFill>
                <a:latin typeface="Franklin Gothic Medium" pitchFamily="34" charset="0"/>
                <a:cs typeface="Times New Roman" pitchFamily="18" charset="0"/>
              </a:rPr>
              <a:t>П</a:t>
            </a:r>
            <a:r>
              <a:rPr lang="ru-RU" sz="2000" b="1" dirty="0" smtClean="0">
                <a:latin typeface="Franklin Gothic Medium" pitchFamily="34" charset="0"/>
                <a:cs typeface="Times New Roman" pitchFamily="18" charset="0"/>
              </a:rPr>
              <a:t>резентация.</a:t>
            </a:r>
          </a:p>
          <a:p>
            <a:pPr marL="365760" indent="-283464" eaLnBrk="1" fontAlgn="auto" hangingPunct="1">
              <a:spcAft>
                <a:spcPts val="0"/>
              </a:spcAft>
              <a:buFont typeface="Arial" pitchFamily="34" charset="0"/>
              <a:buNone/>
              <a:defRPr/>
            </a:pPr>
            <a:r>
              <a:rPr lang="ru-RU" sz="2000" b="1" dirty="0" smtClean="0">
                <a:latin typeface="Franklin Gothic Medium" pitchFamily="34" charset="0"/>
                <a:cs typeface="Times New Roman" pitchFamily="18" charset="0"/>
              </a:rPr>
              <a:t>Шестое «</a:t>
            </a:r>
            <a:r>
              <a:rPr lang="ru-RU" sz="2000" b="1" dirty="0" smtClean="0">
                <a:solidFill>
                  <a:srgbClr val="C00000"/>
                </a:solidFill>
                <a:latin typeface="Franklin Gothic Medium" pitchFamily="34" charset="0"/>
                <a:cs typeface="Times New Roman" pitchFamily="18" charset="0"/>
              </a:rPr>
              <a:t>П</a:t>
            </a:r>
            <a:r>
              <a:rPr lang="ru-RU" sz="2000" b="1" dirty="0" smtClean="0">
                <a:latin typeface="Franklin Gothic Medium" pitchFamily="34" charset="0"/>
                <a:cs typeface="Times New Roman" pitchFamily="18" charset="0"/>
              </a:rPr>
              <a:t>» проекта- это его портфолио, папка, в которой собраны рабочие материалы, в том числе планы, отчеты, рисунки, схемы, карты, таблицы.</a:t>
            </a:r>
            <a:endParaRPr lang="ru-RU" sz="2000" dirty="0">
              <a:latin typeface="Franklin Gothic Medium" pitchFamily="34" charset="0"/>
              <a:cs typeface="Times New Roman" pitchFamily="18" charset="0"/>
            </a:endParaRPr>
          </a:p>
        </p:txBody>
      </p:sp>
      <p:sp>
        <p:nvSpPr>
          <p:cNvPr id="9" name="Прямоугольник 8"/>
          <p:cNvSpPr/>
          <p:nvPr/>
        </p:nvSpPr>
        <p:spPr>
          <a:xfrm>
            <a:off x="755577" y="1772816"/>
            <a:ext cx="4464496" cy="646331"/>
          </a:xfrm>
          <a:prstGeom prst="rect">
            <a:avLst/>
          </a:prstGeom>
          <a:noFill/>
        </p:spPr>
        <p:txBody>
          <a:bodyPr wrap="square" lIns="91440" tIns="45720" rIns="91440" bIns="45720">
            <a:spAutoFit/>
          </a:bodyPr>
          <a:lstStyle/>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onotype Corsiva" pitchFamily="66" charset="0"/>
              </a:rPr>
              <a:t>ПРОЕКТ – ЭТО 5 «П»</a:t>
            </a:r>
            <a:endParaRPr lang="ru-RU"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onotype Corsiva" pitchFamily="66" charset="0"/>
            </a:endParaRPr>
          </a:p>
        </p:txBody>
      </p:sp>
      <p:sp>
        <p:nvSpPr>
          <p:cNvPr id="10" name="TextBox 9"/>
          <p:cNvSpPr txBox="1"/>
          <p:nvPr/>
        </p:nvSpPr>
        <p:spPr>
          <a:xfrm>
            <a:off x="0" y="0"/>
            <a:ext cx="6372200" cy="830997"/>
          </a:xfrm>
          <a:prstGeom prst="rect">
            <a:avLst/>
          </a:prstGeom>
          <a:noFill/>
        </p:spPr>
        <p:txBody>
          <a:bodyPr wrap="square" rtlCol="0">
            <a:spAutoFit/>
          </a:bodyPr>
          <a:lstStyle/>
          <a:p>
            <a:pPr algn="ctr"/>
            <a:r>
              <a:rPr lang="ru-RU" sz="2400" b="1" i="1" dirty="0" smtClean="0">
                <a:solidFill>
                  <a:srgbClr val="C00000"/>
                </a:solidFill>
                <a:latin typeface="Monotype Corsiva" pitchFamily="66" charset="0"/>
              </a:rPr>
              <a:t>Каждый автор трактует проект по разному, поэтому определений - много</a:t>
            </a:r>
            <a:endParaRPr lang="ru-RU" sz="2400" b="1" i="1" dirty="0">
              <a:solidFill>
                <a:srgbClr val="C00000"/>
              </a:solidFill>
              <a:latin typeface="Monotype Corsiva" pitchFamily="66" charset="0"/>
            </a:endParaRPr>
          </a:p>
        </p:txBody>
      </p:sp>
      <p:sp>
        <p:nvSpPr>
          <p:cNvPr id="11" name="TextBox 10"/>
          <p:cNvSpPr txBox="1"/>
          <p:nvPr/>
        </p:nvSpPr>
        <p:spPr>
          <a:xfrm>
            <a:off x="107504" y="2060848"/>
            <a:ext cx="489942" cy="4419872"/>
          </a:xfrm>
          <a:prstGeom prst="rect">
            <a:avLst/>
          </a:prstGeom>
        </p:spPr>
        <p:style>
          <a:lnRef idx="1">
            <a:schemeClr val="accent2"/>
          </a:lnRef>
          <a:fillRef idx="1003">
            <a:schemeClr val="lt2"/>
          </a:fillRef>
          <a:effectRef idx="1">
            <a:schemeClr val="accent2"/>
          </a:effectRef>
          <a:fontRef idx="minor">
            <a:schemeClr val="dk1"/>
          </a:fontRef>
        </p:style>
        <p:txBody>
          <a:bodyPr vert="wordArtVert" wrap="square" rtlCol="0">
            <a:spAutoFit/>
          </a:bodyPr>
          <a:lstStyle/>
          <a:p>
            <a:r>
              <a:rPr lang="ru-RU" b="1" dirty="0" smtClean="0">
                <a:solidFill>
                  <a:schemeClr val="accent2">
                    <a:lumMod val="50000"/>
                  </a:schemeClr>
                </a:solidFill>
                <a:latin typeface="Franklin Gothic Medium" pitchFamily="34" charset="0"/>
              </a:rPr>
              <a:t>ВОТ ЕЩЁ ОДНО</a:t>
            </a:r>
            <a:endParaRPr lang="ru-RU" b="1" dirty="0">
              <a:solidFill>
                <a:schemeClr val="accent2">
                  <a:lumMod val="50000"/>
                </a:schemeClr>
              </a:solidFill>
              <a:latin typeface="Franklin Gothic Medium" pitchFamily="34" charset="0"/>
            </a:endParaRPr>
          </a:p>
        </p:txBody>
      </p:sp>
      <p:cxnSp>
        <p:nvCxnSpPr>
          <p:cNvPr id="14" name="Прямая со стрелкой 13"/>
          <p:cNvCxnSpPr/>
          <p:nvPr/>
        </p:nvCxnSpPr>
        <p:spPr>
          <a:xfrm>
            <a:off x="683568" y="2420888"/>
            <a:ext cx="504056"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V="1">
            <a:off x="683568" y="4653136"/>
            <a:ext cx="576064"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755576" y="4005064"/>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4932040" y="2276872"/>
            <a:ext cx="3876557" cy="1323439"/>
          </a:xfrm>
          <a:prstGeom prst="rect">
            <a:avLst/>
          </a:prstGeom>
          <a:noFill/>
        </p:spPr>
        <p:txBody>
          <a:bodyPr wrap="square" lIns="91440" tIns="45720" rIns="91440" bIns="45720">
            <a:spAutoFit/>
          </a:bodyPr>
          <a:lstStyle/>
          <a:p>
            <a:pPr algn="ctr"/>
            <a:r>
              <a:rPr lang="ru-RU" sz="4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latin typeface="Monotype Corsiva" pitchFamily="66" charset="0"/>
              </a:rPr>
              <a:t>Этапы работы </a:t>
            </a:r>
          </a:p>
          <a:p>
            <a:pPr algn="ctr"/>
            <a:r>
              <a:rPr lang="ru-RU" sz="4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latin typeface="Monotype Corsiva" pitchFamily="66" charset="0"/>
              </a:rPr>
              <a:t>над проектом:</a:t>
            </a:r>
            <a:endParaRPr lang="ru-RU"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latin typeface="Monotype Corsiva" pitchFamily="66" charset="0"/>
            </a:endParaRPr>
          </a:p>
        </p:txBody>
      </p:sp>
      <p:sp>
        <p:nvSpPr>
          <p:cNvPr id="25" name="Прямоугольник 24"/>
          <p:cNvSpPr/>
          <p:nvPr/>
        </p:nvSpPr>
        <p:spPr>
          <a:xfrm>
            <a:off x="4644008" y="3573016"/>
            <a:ext cx="4248472" cy="298543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514350" indent="-514350">
              <a:buBlip>
                <a:blip r:embed="rId4"/>
              </a:buBlip>
            </a:pPr>
            <a:r>
              <a:rPr lang="ru-RU" sz="2000" b="1" u="sng" dirty="0" smtClean="0">
                <a:solidFill>
                  <a:srgbClr val="7030A0"/>
                </a:solidFill>
                <a:latin typeface="Monotype Corsiva" pitchFamily="66" charset="0"/>
              </a:rPr>
              <a:t>Поисковый: </a:t>
            </a:r>
            <a:r>
              <a:rPr lang="ru-RU" b="1" dirty="0" smtClean="0">
                <a:latin typeface="Monotype Corsiva" pitchFamily="66" charset="0"/>
              </a:rPr>
              <a:t>определение темы проекта.</a:t>
            </a:r>
          </a:p>
          <a:p>
            <a:pPr marL="514350" indent="-514350">
              <a:buBlip>
                <a:blip r:embed="rId4"/>
              </a:buBlip>
            </a:pPr>
            <a:r>
              <a:rPr lang="ru-RU" sz="2000" b="1" u="sng" dirty="0" smtClean="0">
                <a:solidFill>
                  <a:srgbClr val="7030A0"/>
                </a:solidFill>
                <a:latin typeface="Monotype Corsiva" pitchFamily="66" charset="0"/>
              </a:rPr>
              <a:t>Аналитический: </a:t>
            </a:r>
            <a:r>
              <a:rPr lang="ru-RU" b="1" dirty="0" smtClean="0">
                <a:latin typeface="Monotype Corsiva" pitchFamily="66" charset="0"/>
              </a:rPr>
              <a:t>постановка цели проекта, определение задач, подготовительный  этап.</a:t>
            </a:r>
          </a:p>
          <a:p>
            <a:pPr marL="514350" indent="-514350">
              <a:buBlip>
                <a:blip r:embed="rId4"/>
              </a:buBlip>
            </a:pPr>
            <a:r>
              <a:rPr lang="ru-RU" sz="2000" b="1" u="sng" dirty="0" smtClean="0">
                <a:solidFill>
                  <a:srgbClr val="7030A0"/>
                </a:solidFill>
                <a:latin typeface="Monotype Corsiva" pitchFamily="66" charset="0"/>
              </a:rPr>
              <a:t>Практический: </a:t>
            </a:r>
            <a:r>
              <a:rPr lang="ru-RU" b="1" dirty="0" smtClean="0">
                <a:latin typeface="Monotype Corsiva" pitchFamily="66" charset="0"/>
              </a:rPr>
              <a:t>основной этап (работа с детьми, родителями, оснащение предметно-развивающей среды).</a:t>
            </a:r>
          </a:p>
          <a:p>
            <a:pPr marL="514350" indent="-514350">
              <a:buBlip>
                <a:blip r:embed="rId4"/>
              </a:buBlip>
            </a:pPr>
            <a:r>
              <a:rPr lang="ru-RU" sz="2000" b="1" u="sng" dirty="0" smtClean="0">
                <a:solidFill>
                  <a:srgbClr val="7030A0"/>
                </a:solidFill>
                <a:latin typeface="Monotype Corsiva" pitchFamily="66" charset="0"/>
              </a:rPr>
              <a:t>Контрольный: </a:t>
            </a:r>
            <a:r>
              <a:rPr lang="ru-RU" b="1" dirty="0" smtClean="0">
                <a:latin typeface="Monotype Corsiva" pitchFamily="66" charset="0"/>
              </a:rPr>
              <a:t>результат, продукт деятельности.</a:t>
            </a:r>
            <a:endParaRPr lang="ru-RU" b="1" dirty="0">
              <a:latin typeface="Monotype Corsiva" pitchFamily="66" charset="0"/>
            </a:endParaRPr>
          </a:p>
        </p:txBody>
      </p:sp>
      <p:pic>
        <p:nvPicPr>
          <p:cNvPr id="27" name="Рисунок 26" descr="IPHK5040.JPG"/>
          <p:cNvPicPr>
            <a:picLocks noChangeAspect="1"/>
          </p:cNvPicPr>
          <p:nvPr/>
        </p:nvPicPr>
        <p:blipFill>
          <a:blip r:embed="rId5" cstate="print"/>
          <a:srcRect l="9051" r="20075" b="11765"/>
          <a:stretch>
            <a:fillRect/>
          </a:stretch>
        </p:blipFill>
        <p:spPr>
          <a:xfrm>
            <a:off x="5988192" y="116632"/>
            <a:ext cx="3048304" cy="2160240"/>
          </a:xfrm>
          <a:prstGeom prst="rect">
            <a:avLst/>
          </a:prstGeom>
          <a:ln w="19050">
            <a:solidFill>
              <a:srgbClr val="0070C0"/>
            </a:solidFill>
          </a:ln>
        </p:spPr>
      </p:pic>
    </p:spTree>
    <p:custDataLst>
      <p:tags r:id="rId1"/>
    </p:custDataLst>
  </p:cSld>
  <p:clrMapOvr>
    <a:masterClrMapping/>
  </p:clrMapOvr>
  <p:transition spd="slow" advTm="10602">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70" decel="100000"/>
                                        <p:tgtEl>
                                          <p:spTgt spid="11"/>
                                        </p:tgtEl>
                                      </p:cBhvr>
                                    </p:animEffect>
                                    <p:animScale>
                                      <p:cBhvr>
                                        <p:cTn id="13" dur="770" decel="100000"/>
                                        <p:tgtEl>
                                          <p:spTgt spid="11"/>
                                        </p:tgtEl>
                                      </p:cBhvr>
                                      <p:from x="10000" y="10000"/>
                                      <p:to x="200000" y="450000"/>
                                    </p:animScale>
                                    <p:animScale>
                                      <p:cBhvr>
                                        <p:cTn id="14" dur="1230" accel="100000" fill="hold">
                                          <p:stCondLst>
                                            <p:cond delay="770"/>
                                          </p:stCondLst>
                                        </p:cTn>
                                        <p:tgtEl>
                                          <p:spTgt spid="11"/>
                                        </p:tgtEl>
                                      </p:cBhvr>
                                      <p:from x="200000" y="450000"/>
                                      <p:to x="100000" y="100000"/>
                                    </p:animScale>
                                    <p:set>
                                      <p:cBhvr>
                                        <p:cTn id="15" dur="770" fill="hold"/>
                                        <p:tgtEl>
                                          <p:spTgt spid="11"/>
                                        </p:tgtEl>
                                        <p:attrNameLst>
                                          <p:attrName>ppt_x</p:attrName>
                                        </p:attrNameLst>
                                      </p:cBhvr>
                                      <p:to>
                                        <p:strVal val="(0.5)"/>
                                      </p:to>
                                    </p:set>
                                    <p:anim from="(0.5)" to="(#ppt_x)" calcmode="lin" valueType="num">
                                      <p:cBhvr>
                                        <p:cTn id="16" dur="1230" accel="100000" fill="hold">
                                          <p:stCondLst>
                                            <p:cond delay="770"/>
                                          </p:stCondLst>
                                        </p:cTn>
                                        <p:tgtEl>
                                          <p:spTgt spid="11"/>
                                        </p:tgtEl>
                                        <p:attrNameLst>
                                          <p:attrName>ppt_x</p:attrName>
                                        </p:attrNameLst>
                                      </p:cBhvr>
                                    </p:anim>
                                    <p:set>
                                      <p:cBhvr>
                                        <p:cTn id="17" dur="770" fill="hold"/>
                                        <p:tgtEl>
                                          <p:spTgt spid="11"/>
                                        </p:tgtEl>
                                        <p:attrNameLst>
                                          <p:attrName>ppt_y</p:attrName>
                                        </p:attrNameLst>
                                      </p:cBhvr>
                                      <p:to>
                                        <p:strVal val="(#ppt_y+0.4)"/>
                                      </p:to>
                                    </p:set>
                                    <p:anim from="(#ppt_y+0.4)" to="(#ppt_y)" calcmode="lin" valueType="num">
                                      <p:cBhvr>
                                        <p:cTn id="18" dur="1230" accel="100000" fill="hold">
                                          <p:stCondLst>
                                            <p:cond delay="770"/>
                                          </p:stCondLst>
                                        </p:cTn>
                                        <p:tgtEl>
                                          <p:spTgt spid="11"/>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 calcmode="lin" valueType="num">
                                      <p:cBhvr>
                                        <p:cTn id="25" dur="500" fill="hold"/>
                                        <p:tgtEl>
                                          <p:spTgt spid="9"/>
                                        </p:tgtEl>
                                        <p:attrNameLst>
                                          <p:attrName>style.rotation</p:attrName>
                                        </p:attrNameLst>
                                      </p:cBhvr>
                                      <p:tavLst>
                                        <p:tav tm="0">
                                          <p:val>
                                            <p:fltVal val="360"/>
                                          </p:val>
                                        </p:tav>
                                        <p:tav tm="100000">
                                          <p:val>
                                            <p:fltVal val="0"/>
                                          </p:val>
                                        </p:tav>
                                      </p:tavLst>
                                    </p:anim>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770" decel="100000"/>
                                        <p:tgtEl>
                                          <p:spTgt spid="7"/>
                                        </p:tgtEl>
                                      </p:cBhvr>
                                    </p:animEffect>
                                    <p:animScale>
                                      <p:cBhvr>
                                        <p:cTn id="32" dur="770" decel="100000"/>
                                        <p:tgtEl>
                                          <p:spTgt spid="7"/>
                                        </p:tgtEl>
                                      </p:cBhvr>
                                      <p:from x="10000" y="10000"/>
                                      <p:to x="200000" y="450000"/>
                                    </p:animScale>
                                    <p:animScale>
                                      <p:cBhvr>
                                        <p:cTn id="33" dur="1230" accel="100000" fill="hold">
                                          <p:stCondLst>
                                            <p:cond delay="770"/>
                                          </p:stCondLst>
                                        </p:cTn>
                                        <p:tgtEl>
                                          <p:spTgt spid="7"/>
                                        </p:tgtEl>
                                      </p:cBhvr>
                                      <p:from x="200000" y="450000"/>
                                      <p:to x="100000" y="100000"/>
                                    </p:animScale>
                                    <p:set>
                                      <p:cBhvr>
                                        <p:cTn id="34" dur="770" fill="hold"/>
                                        <p:tgtEl>
                                          <p:spTgt spid="7"/>
                                        </p:tgtEl>
                                        <p:attrNameLst>
                                          <p:attrName>ppt_x</p:attrName>
                                        </p:attrNameLst>
                                      </p:cBhvr>
                                      <p:to>
                                        <p:strVal val="(0.5)"/>
                                      </p:to>
                                    </p:set>
                                    <p:anim from="(0.5)" to="(#ppt_x)" calcmode="lin" valueType="num">
                                      <p:cBhvr>
                                        <p:cTn id="35" dur="1230" accel="100000" fill="hold">
                                          <p:stCondLst>
                                            <p:cond delay="770"/>
                                          </p:stCondLst>
                                        </p:cTn>
                                        <p:tgtEl>
                                          <p:spTgt spid="7"/>
                                        </p:tgtEl>
                                        <p:attrNameLst>
                                          <p:attrName>ppt_x</p:attrName>
                                        </p:attrNameLst>
                                      </p:cBhvr>
                                    </p:anim>
                                    <p:set>
                                      <p:cBhvr>
                                        <p:cTn id="36" dur="770" fill="hold"/>
                                        <p:tgtEl>
                                          <p:spTgt spid="7"/>
                                        </p:tgtEl>
                                        <p:attrNameLst>
                                          <p:attrName>ppt_y</p:attrName>
                                        </p:attrNameLst>
                                      </p:cBhvr>
                                      <p:to>
                                        <p:strVal val="(#ppt_y+0.4)"/>
                                      </p:to>
                                    </p:set>
                                    <p:anim from="(#ppt_y+0.4)" to="(#ppt_y)" calcmode="lin" valueType="num">
                                      <p:cBhvr>
                                        <p:cTn id="37" dur="1230" accel="100000" fill="hold">
                                          <p:stCondLst>
                                            <p:cond delay="770"/>
                                          </p:stCondLst>
                                        </p:cTn>
                                        <p:tgtEl>
                                          <p:spTgt spid="7"/>
                                        </p:tgtEl>
                                        <p:attrNameLst>
                                          <p:attrName>ppt_y</p:attrName>
                                        </p:attrNameLst>
                                      </p:cBhvr>
                                    </p:anim>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1000" fill="hold"/>
                                        <p:tgtEl>
                                          <p:spTgt spid="24"/>
                                        </p:tgtEl>
                                        <p:attrNameLst>
                                          <p:attrName>ppt_x</p:attrName>
                                        </p:attrNameLst>
                                      </p:cBhvr>
                                      <p:tavLst>
                                        <p:tav tm="0">
                                          <p:val>
                                            <p:strVal val="#ppt_x-.2"/>
                                          </p:val>
                                        </p:tav>
                                        <p:tav tm="100000">
                                          <p:val>
                                            <p:strVal val="#ppt_x"/>
                                          </p:val>
                                        </p:tav>
                                      </p:tavLst>
                                    </p:anim>
                                    <p:anim calcmode="lin" valueType="num">
                                      <p:cBhvr>
                                        <p:cTn id="43"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3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800" decel="100000"/>
                                        <p:tgtEl>
                                          <p:spTgt spid="25"/>
                                        </p:tgtEl>
                                      </p:cBhvr>
                                    </p:animEffect>
                                    <p:anim calcmode="lin" valueType="num">
                                      <p:cBhvr>
                                        <p:cTn id="50" dur="800" decel="100000" fill="hold"/>
                                        <p:tgtEl>
                                          <p:spTgt spid="25"/>
                                        </p:tgtEl>
                                        <p:attrNameLst>
                                          <p:attrName>style.rotation</p:attrName>
                                        </p:attrNameLst>
                                      </p:cBhvr>
                                      <p:tavLst>
                                        <p:tav tm="0">
                                          <p:val>
                                            <p:fltVal val="-90"/>
                                          </p:val>
                                        </p:tav>
                                        <p:tav tm="100000">
                                          <p:val>
                                            <p:fltVal val="0"/>
                                          </p:val>
                                        </p:tav>
                                      </p:tavLst>
                                    </p:anim>
                                    <p:anim calcmode="lin" valueType="num">
                                      <p:cBhvr>
                                        <p:cTn id="51" dur="800" decel="100000" fill="hold"/>
                                        <p:tgtEl>
                                          <p:spTgt spid="25"/>
                                        </p:tgtEl>
                                        <p:attrNameLst>
                                          <p:attrName>ppt_x</p:attrName>
                                        </p:attrNameLst>
                                      </p:cBhvr>
                                      <p:tavLst>
                                        <p:tav tm="0">
                                          <p:val>
                                            <p:strVal val="#ppt_x+0.4"/>
                                          </p:val>
                                        </p:tav>
                                        <p:tav tm="100000">
                                          <p:val>
                                            <p:strVal val="#ppt_x-0.05"/>
                                          </p:val>
                                        </p:tav>
                                      </p:tavLst>
                                    </p:anim>
                                    <p:anim calcmode="lin" valueType="num">
                                      <p:cBhvr>
                                        <p:cTn id="52" dur="800" decel="100000" fill="hold"/>
                                        <p:tgtEl>
                                          <p:spTgt spid="25"/>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animBg="1"/>
      <p:bldP spid="24" grpId="0"/>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p:nvPr>
        </p:nvSpPr>
        <p:spPr/>
        <p:txBody>
          <a:bodyPr/>
          <a:lstStyle/>
          <a:p>
            <a:pPr eaLnBrk="1" hangingPunct="1"/>
            <a:endParaRPr lang="ru-RU" dirty="0" smtClean="0"/>
          </a:p>
        </p:txBody>
      </p:sp>
      <p:sp>
        <p:nvSpPr>
          <p:cNvPr id="14338" name="Rectangle 3"/>
          <p:cNvSpPr>
            <a:spLocks noGrp="1"/>
          </p:cNvSpPr>
          <p:nvPr>
            <p:ph type="body" idx="1"/>
          </p:nvPr>
        </p:nvSpPr>
        <p:spPr/>
        <p:txBody>
          <a:bodyPr/>
          <a:lstStyle/>
          <a:p>
            <a:pPr eaLnBrk="1" hangingPunct="1"/>
            <a:endParaRPr lang="ru-RU" dirty="0" smtClean="0"/>
          </a:p>
        </p:txBody>
      </p:sp>
      <p:pic>
        <p:nvPicPr>
          <p:cNvPr id="14339" name="Picture 4" descr="шаблон 2 титульник"/>
          <p:cNvPicPr>
            <a:picLocks noChangeAspect="1" noChangeArrowheads="1"/>
          </p:cNvPicPr>
          <p:nvPr/>
        </p:nvPicPr>
        <p:blipFill>
          <a:blip r:embed="rId2" cstate="screen"/>
          <a:srcRect/>
          <a:stretch>
            <a:fillRect/>
          </a:stretch>
        </p:blipFill>
        <p:spPr bwMode="auto">
          <a:xfrm>
            <a:off x="0" y="-11343"/>
            <a:ext cx="9144000" cy="6869343"/>
          </a:xfrm>
          <a:prstGeom prst="rect">
            <a:avLst/>
          </a:prstGeom>
          <a:ln>
            <a:noFill/>
          </a:ln>
          <a:effectLst>
            <a:outerShdw blurRad="292100" dist="139700" dir="2700000" algn="tl" rotWithShape="0">
              <a:srgbClr val="333333">
                <a:alpha val="65000"/>
              </a:srgbClr>
            </a:outerShdw>
          </a:effectLst>
        </p:spPr>
      </p:pic>
      <p:sp>
        <p:nvSpPr>
          <p:cNvPr id="14340" name="Прямоугольник 6"/>
          <p:cNvSpPr>
            <a:spLocks noChangeArrowheads="1"/>
          </p:cNvSpPr>
          <p:nvPr/>
        </p:nvSpPr>
        <p:spPr bwMode="auto">
          <a:xfrm>
            <a:off x="1258888" y="3357563"/>
            <a:ext cx="8137525" cy="522287"/>
          </a:xfrm>
          <a:prstGeom prst="rect">
            <a:avLst/>
          </a:prstGeom>
          <a:noFill/>
          <a:ln w="9525">
            <a:noFill/>
            <a:miter lim="800000"/>
            <a:headEnd/>
            <a:tailEnd/>
          </a:ln>
        </p:spPr>
        <p:txBody>
          <a:bodyPr>
            <a:spAutoFit/>
          </a:bodyPr>
          <a:lstStyle/>
          <a:p>
            <a:r>
              <a:rPr lang="ru-RU" sz="2800" b="1" i="1" dirty="0">
                <a:latin typeface="Calibri" pitchFamily="34" charset="0"/>
              </a:rPr>
              <a:t>        </a:t>
            </a:r>
            <a:endParaRPr lang="ru-RU" sz="2800" dirty="0">
              <a:latin typeface="Calibri" pitchFamily="34" charset="0"/>
            </a:endParaRPr>
          </a:p>
        </p:txBody>
      </p:sp>
      <p:sp>
        <p:nvSpPr>
          <p:cNvPr id="9" name="TextBox 8"/>
          <p:cNvSpPr txBox="1"/>
          <p:nvPr/>
        </p:nvSpPr>
        <p:spPr>
          <a:xfrm>
            <a:off x="1403648" y="3212976"/>
            <a:ext cx="7560840" cy="584775"/>
          </a:xfrm>
          <a:prstGeom prst="rect">
            <a:avLst/>
          </a:prstGeom>
          <a:noFill/>
        </p:spPr>
        <p:txBody>
          <a:bodyPr wrap="square" rtlCol="0">
            <a:spAutoFit/>
          </a:bodyPr>
          <a:lstStyle/>
          <a:p>
            <a:r>
              <a:rPr lang="ru-RU" sz="1600" b="1" i="1" dirty="0" smtClean="0">
                <a:solidFill>
                  <a:srgbClr val="C00000"/>
                </a:solidFill>
              </a:rPr>
              <a:t>В ПРОЕКТНУЮ ДЕЯТЕЛЬНОСТЬ МОЖНО И НУЖНО ВОВЛЕКАТЬ РОДИТЕЛЕЙ, НАПИСАВ, НАПРИМЕР, ТАКОЕ ОБЬЯВЛЕНИЕ:</a:t>
            </a:r>
            <a:endParaRPr lang="ru-RU" sz="1600" b="1" i="1" dirty="0">
              <a:solidFill>
                <a:srgbClr val="C00000"/>
              </a:solidFill>
            </a:endParaRPr>
          </a:p>
        </p:txBody>
      </p:sp>
      <p:sp>
        <p:nvSpPr>
          <p:cNvPr id="10" name="Скругленная прямоугольная выноска 9"/>
          <p:cNvSpPr/>
          <p:nvPr/>
        </p:nvSpPr>
        <p:spPr>
          <a:xfrm rot="11006715">
            <a:off x="1400441" y="3989121"/>
            <a:ext cx="6850032" cy="2072625"/>
          </a:xfrm>
          <a:prstGeom prst="wedgeRoundRectCallout">
            <a:avLst>
              <a:gd name="adj1" fmla="val -57049"/>
              <a:gd name="adj2" fmla="val 79119"/>
              <a:gd name="adj3" fmla="val 16667"/>
            </a:avLst>
          </a:prstGeom>
          <a:solidFill>
            <a:srgbClr val="CC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rot="375912">
            <a:off x="1511580" y="4041829"/>
            <a:ext cx="6592173" cy="2862322"/>
          </a:xfrm>
          <a:prstGeom prst="rect">
            <a:avLst/>
          </a:prstGeom>
          <a:noFill/>
        </p:spPr>
        <p:txBody>
          <a:bodyPr wrap="square" rtlCol="0">
            <a:spAutoFit/>
          </a:bodyPr>
          <a:lstStyle/>
          <a:p>
            <a:pPr algn="ctr"/>
            <a:r>
              <a:rPr lang="ru-RU" sz="1400" b="1" dirty="0" smtClean="0">
                <a:latin typeface="Arial Black" panose="020B0A04020102020204" pitchFamily="34" charset="0"/>
              </a:rPr>
              <a:t>Дорогие мамы и папы!</a:t>
            </a:r>
          </a:p>
          <a:p>
            <a:r>
              <a:rPr lang="ru-RU" sz="1400" b="1" dirty="0" smtClean="0">
                <a:latin typeface="Arial Black" panose="020B0A04020102020204" pitchFamily="34" charset="0"/>
              </a:rPr>
              <a:t>Пока мы ещё маленькие, </a:t>
            </a:r>
            <a:r>
              <a:rPr lang="ru-RU" sz="1400" b="1" dirty="0">
                <a:latin typeface="Arial Black" panose="020B0A04020102020204" pitchFamily="34" charset="0"/>
              </a:rPr>
              <a:t>н</a:t>
            </a:r>
            <a:r>
              <a:rPr lang="ru-RU" sz="1400" b="1" dirty="0" smtClean="0">
                <a:latin typeface="Arial Black" panose="020B0A04020102020204" pitchFamily="34" charset="0"/>
              </a:rPr>
              <a:t>о когда вырастем большими, обязательно станем космонавтами или космическими туристами. В космос, конечно, без специальной подготовки не полетишь. Мы хотим многое узнать о космосе, но без вашей помощи нам не обойтись! Мы будем вам благодарны, если вы принесёте для нас бумагу, старые журналы, коробки, картинки и книги о космосе.</a:t>
            </a:r>
          </a:p>
          <a:p>
            <a:r>
              <a:rPr lang="ru-RU" sz="1400" b="1" dirty="0">
                <a:latin typeface="Arial Black" panose="020B0A04020102020204" pitchFamily="34" charset="0"/>
              </a:rPr>
              <a:t> </a:t>
            </a:r>
            <a:r>
              <a:rPr lang="ru-RU" sz="1400" b="1" dirty="0" smtClean="0">
                <a:latin typeface="Arial Black" panose="020B0A04020102020204" pitchFamily="34" charset="0"/>
              </a:rPr>
              <a:t>                           Ваши будущие космонавты.</a:t>
            </a:r>
          </a:p>
          <a:p>
            <a:r>
              <a:rPr lang="ru-RU" b="1" dirty="0"/>
              <a:t> </a:t>
            </a:r>
            <a:endParaRPr lang="ru-RU" b="1" dirty="0" smtClean="0"/>
          </a:p>
          <a:p>
            <a:endParaRPr lang="ru-RU" b="1" dirty="0" smtClean="0"/>
          </a:p>
          <a:p>
            <a:endParaRPr lang="ru-RU" b="1" dirty="0"/>
          </a:p>
        </p:txBody>
      </p:sp>
      <p:pic>
        <p:nvPicPr>
          <p:cNvPr id="11" name="Рисунок 10" descr="ETAS2712.JPG"/>
          <p:cNvPicPr>
            <a:picLocks noChangeAspect="1"/>
          </p:cNvPicPr>
          <p:nvPr/>
        </p:nvPicPr>
        <p:blipFill>
          <a:blip r:embed="rId3" cstate="print"/>
          <a:stretch>
            <a:fillRect/>
          </a:stretch>
        </p:blipFill>
        <p:spPr>
          <a:xfrm>
            <a:off x="107504" y="132145"/>
            <a:ext cx="4283968" cy="3008823"/>
          </a:xfrm>
          <a:prstGeom prst="cloud">
            <a:avLst/>
          </a:prstGeom>
          <a:ln w="28575">
            <a:solidFill>
              <a:srgbClr val="009900"/>
            </a:solidFill>
          </a:ln>
        </p:spPr>
      </p:pic>
      <p:pic>
        <p:nvPicPr>
          <p:cNvPr id="12" name="Рисунок 11" descr="EXUJ3421.JPG"/>
          <p:cNvPicPr>
            <a:picLocks noChangeAspect="1"/>
          </p:cNvPicPr>
          <p:nvPr/>
        </p:nvPicPr>
        <p:blipFill>
          <a:blip r:embed="rId4" cstate="print"/>
          <a:stretch>
            <a:fillRect/>
          </a:stretch>
        </p:blipFill>
        <p:spPr>
          <a:xfrm>
            <a:off x="4211960" y="1340768"/>
            <a:ext cx="4752528" cy="1828287"/>
          </a:xfrm>
          <a:prstGeom prst="cloud">
            <a:avLst/>
          </a:prstGeom>
          <a:ln w="28575">
            <a:solidFill>
              <a:srgbClr val="FF9900"/>
            </a:solidFill>
          </a:ln>
        </p:spPr>
      </p:pic>
      <p:sp>
        <p:nvSpPr>
          <p:cNvPr id="14" name="Прямоугольник 13"/>
          <p:cNvSpPr/>
          <p:nvPr/>
        </p:nvSpPr>
        <p:spPr>
          <a:xfrm>
            <a:off x="4427984" y="0"/>
            <a:ext cx="4536504" cy="1569660"/>
          </a:xfrm>
          <a:prstGeom prst="rect">
            <a:avLst/>
          </a:prstGeom>
          <a:noFill/>
        </p:spPr>
        <p:txBody>
          <a:bodyPr wrap="square" lIns="91440" tIns="45720" rIns="91440" bIns="45720">
            <a:spAutoFit/>
          </a:bodyPr>
          <a:lstStyle/>
          <a:p>
            <a:pPr algn="ctr"/>
            <a:r>
              <a:rPr lang="ru-RU" sz="4800" b="1" cap="none" spc="0" dirty="0" smtClean="0">
                <a:ln w="10541" cmpd="sng">
                  <a:solidFill>
                    <a:srgbClr val="FF0000"/>
                  </a:solidFill>
                  <a:prstDash val="solid"/>
                </a:ln>
                <a:solidFill>
                  <a:srgbClr val="C00000"/>
                </a:solidFill>
                <a:effectLst/>
                <a:latin typeface="Monotype Corsiva" pitchFamily="66" charset="0"/>
              </a:rPr>
              <a:t>ВОВЛЕЧЕНИЕ РОДИТЕЛЕЙ</a:t>
            </a:r>
            <a:endParaRPr lang="ru-RU" sz="4800" b="1" cap="none" spc="0" dirty="0">
              <a:ln w="10541" cmpd="sng">
                <a:solidFill>
                  <a:srgbClr val="FF0000"/>
                </a:solidFill>
                <a:prstDash val="solid"/>
              </a:ln>
              <a:solidFill>
                <a:srgbClr val="C00000"/>
              </a:solidFill>
              <a:effectLst/>
              <a:latin typeface="Monotype Corsiva" pitchFamily="66" charset="0"/>
            </a:endParaRPr>
          </a:p>
        </p:txBody>
      </p:sp>
    </p:spTree>
  </p:cSld>
  <p:clrMapOvr>
    <a:masterClrMapping/>
  </p:clrMapOvr>
  <p:transition spd="slow" advClick="0" advTm="2460">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5"/>
          <p:cNvSpPr>
            <a:spLocks noGrp="1"/>
          </p:cNvSpPr>
          <p:nvPr>
            <p:ph type="ctrTitle" idx="4294967295"/>
          </p:nvPr>
        </p:nvSpPr>
        <p:spPr>
          <a:xfrm>
            <a:off x="685800" y="2130425"/>
            <a:ext cx="7772400" cy="1470025"/>
          </a:xfrm>
        </p:spPr>
        <p:txBody>
          <a:bodyPr/>
          <a:lstStyle/>
          <a:p>
            <a:pPr eaLnBrk="1" hangingPunct="1"/>
            <a:endParaRPr lang="ru-RU" dirty="0" smtClean="0"/>
          </a:p>
        </p:txBody>
      </p:sp>
      <p:sp>
        <p:nvSpPr>
          <p:cNvPr id="28674" name="Rectangle 6"/>
          <p:cNvSpPr>
            <a:spLocks noGrp="1"/>
          </p:cNvSpPr>
          <p:nvPr>
            <p:ph type="subTitle" idx="4294967295"/>
          </p:nvPr>
        </p:nvSpPr>
        <p:spPr>
          <a:xfrm>
            <a:off x="1371600" y="3886200"/>
            <a:ext cx="6400800" cy="1752600"/>
          </a:xfrm>
        </p:spPr>
        <p:txBody>
          <a:bodyPr/>
          <a:lstStyle/>
          <a:p>
            <a:pPr marL="0" indent="0" algn="ctr" eaLnBrk="1" hangingPunct="1">
              <a:buFont typeface="Arial" charset="0"/>
              <a:buNone/>
            </a:pPr>
            <a:endParaRPr lang="ru-RU" dirty="0" smtClean="0"/>
          </a:p>
        </p:txBody>
      </p:sp>
      <p:pic>
        <p:nvPicPr>
          <p:cNvPr id="28675" name="Picture 7" descr="шаблон 2 б"/>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28676" name="Прямоугольник 6"/>
          <p:cNvSpPr>
            <a:spLocks noChangeArrowheads="1"/>
          </p:cNvSpPr>
          <p:nvPr/>
        </p:nvSpPr>
        <p:spPr bwMode="auto">
          <a:xfrm>
            <a:off x="2286000" y="620713"/>
            <a:ext cx="6607175" cy="461962"/>
          </a:xfrm>
          <a:prstGeom prst="rect">
            <a:avLst/>
          </a:prstGeom>
          <a:noFill/>
          <a:ln w="9525">
            <a:noFill/>
            <a:miter lim="800000"/>
            <a:headEnd/>
            <a:tailEnd/>
          </a:ln>
        </p:spPr>
        <p:txBody>
          <a:bodyPr>
            <a:spAutoFit/>
          </a:bodyPr>
          <a:lstStyle/>
          <a:p>
            <a:endParaRPr lang="ru-RU" sz="2400" dirty="0">
              <a:latin typeface="Calibri" pitchFamily="34" charset="0"/>
            </a:endParaRPr>
          </a:p>
        </p:txBody>
      </p:sp>
      <p:pic>
        <p:nvPicPr>
          <p:cNvPr id="28677" name="Picture 7" descr="шаблон 2 б"/>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9" name="Прямоугольник 8"/>
          <p:cNvSpPr/>
          <p:nvPr/>
        </p:nvSpPr>
        <p:spPr>
          <a:xfrm>
            <a:off x="2339752" y="188640"/>
            <a:ext cx="6804248" cy="1107996"/>
          </a:xfrm>
          <a:prstGeom prst="rect">
            <a:avLst/>
          </a:prstGeom>
        </p:spPr>
        <p:txBody>
          <a:bodyPr wrap="square">
            <a:spAutoFit/>
          </a:bodyPr>
          <a:lstStyle/>
          <a:p>
            <a:r>
              <a:rPr lang="ru-RU" sz="4800" b="1" dirty="0" smtClean="0">
                <a:solidFill>
                  <a:srgbClr val="7030A0"/>
                </a:solidFill>
                <a:latin typeface="Monotype Corsiva" pitchFamily="66" charset="0"/>
              </a:rPr>
              <a:t>Типология проектов в ДОУ</a:t>
            </a:r>
            <a:r>
              <a:rPr lang="ru-RU" sz="4000" dirty="0" smtClean="0"/>
              <a:t/>
            </a:r>
            <a:br>
              <a:rPr lang="ru-RU" sz="4000" dirty="0" smtClean="0"/>
            </a:br>
            <a:r>
              <a:rPr lang="ru-RU" dirty="0" smtClean="0"/>
              <a:t>                     ( по Е.С. Евдокимовой)</a:t>
            </a:r>
            <a:endParaRPr lang="ru-RU" dirty="0"/>
          </a:p>
        </p:txBody>
      </p:sp>
      <p:sp>
        <p:nvSpPr>
          <p:cNvPr id="18" name="Прямоугольник 17"/>
          <p:cNvSpPr/>
          <p:nvPr/>
        </p:nvSpPr>
        <p:spPr>
          <a:xfrm>
            <a:off x="2123728" y="1556792"/>
            <a:ext cx="2952328" cy="144016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123728" y="1484784"/>
            <a:ext cx="2952328" cy="1446550"/>
          </a:xfrm>
          <a:prstGeom prst="rect">
            <a:avLst/>
          </a:prstGeom>
        </p:spPr>
        <p:txBody>
          <a:bodyPr wrap="square">
            <a:spAutoFit/>
          </a:bodyPr>
          <a:lstStyle/>
          <a:p>
            <a:pPr algn="ctr"/>
            <a:r>
              <a:rPr lang="ru-RU" sz="1600" b="1" i="1" u="sng" dirty="0" smtClean="0">
                <a:solidFill>
                  <a:srgbClr val="FF0000"/>
                </a:solidFill>
              </a:rPr>
              <a:t>По доминирующей </a:t>
            </a:r>
          </a:p>
          <a:p>
            <a:pPr algn="ctr"/>
            <a:r>
              <a:rPr lang="ru-RU" sz="1600" b="1" i="1" u="sng" dirty="0" smtClean="0">
                <a:solidFill>
                  <a:srgbClr val="FF0000"/>
                </a:solidFill>
              </a:rPr>
              <a:t>деятельности </a:t>
            </a:r>
          </a:p>
          <a:p>
            <a:pPr algn="ctr"/>
            <a:r>
              <a:rPr lang="ru-RU" sz="1400" b="1" dirty="0" smtClean="0"/>
              <a:t>(Исследовательские, </a:t>
            </a:r>
          </a:p>
          <a:p>
            <a:pPr algn="ctr"/>
            <a:r>
              <a:rPr lang="ru-RU" sz="1400" b="1" dirty="0" smtClean="0"/>
              <a:t>информационные, творческие,</a:t>
            </a:r>
          </a:p>
          <a:p>
            <a:pPr algn="ctr"/>
            <a:r>
              <a:rPr lang="ru-RU" sz="1400" b="1" dirty="0" smtClean="0"/>
              <a:t>игровые, приключенческие,</a:t>
            </a:r>
          </a:p>
          <a:p>
            <a:pPr algn="ctr"/>
            <a:r>
              <a:rPr lang="ru-RU" sz="1400" b="1" dirty="0" smtClean="0"/>
              <a:t>практико-ориентированные)</a:t>
            </a:r>
            <a:endParaRPr lang="ru-RU" sz="1400" b="1" dirty="0"/>
          </a:p>
        </p:txBody>
      </p:sp>
      <p:sp>
        <p:nvSpPr>
          <p:cNvPr id="19" name="Прямоугольник 18"/>
          <p:cNvSpPr/>
          <p:nvPr/>
        </p:nvSpPr>
        <p:spPr>
          <a:xfrm>
            <a:off x="5580112" y="1484784"/>
            <a:ext cx="3240360" cy="165618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5580112" y="1484784"/>
            <a:ext cx="3312368" cy="1415772"/>
          </a:xfrm>
          <a:prstGeom prst="rect">
            <a:avLst/>
          </a:prstGeom>
        </p:spPr>
        <p:txBody>
          <a:bodyPr wrap="square">
            <a:spAutoFit/>
          </a:bodyPr>
          <a:lstStyle/>
          <a:p>
            <a:pPr algn="ctr"/>
            <a:r>
              <a:rPr lang="ru-RU" sz="1600" b="1" i="1" u="sng" dirty="0" smtClean="0">
                <a:solidFill>
                  <a:srgbClr val="FF0000"/>
                </a:solidFill>
              </a:rPr>
              <a:t>По характеру контактов</a:t>
            </a:r>
          </a:p>
          <a:p>
            <a:pPr algn="ctr"/>
            <a:r>
              <a:rPr lang="ru-RU" sz="1400" b="1" dirty="0" smtClean="0"/>
              <a:t>(Внутри одной возрастной группы,</a:t>
            </a:r>
          </a:p>
          <a:p>
            <a:pPr algn="ctr"/>
            <a:r>
              <a:rPr lang="ru-RU" sz="1400" b="1" dirty="0" smtClean="0"/>
              <a:t>в контакте с другой возрастной </a:t>
            </a:r>
          </a:p>
          <a:p>
            <a:pPr algn="ctr"/>
            <a:r>
              <a:rPr lang="ru-RU" sz="1400" b="1" dirty="0" smtClean="0"/>
              <a:t>группой, внутри ДОУ, в контакте с </a:t>
            </a:r>
          </a:p>
          <a:p>
            <a:pPr algn="ctr"/>
            <a:r>
              <a:rPr lang="ru-RU" sz="1400" b="1" dirty="0" smtClean="0"/>
              <a:t>семьей,  учреждениями культуры, </a:t>
            </a:r>
          </a:p>
          <a:p>
            <a:pPr algn="ctr"/>
            <a:r>
              <a:rPr lang="ru-RU" sz="1400" b="1" dirty="0" smtClean="0"/>
              <a:t>общественными организациями)</a:t>
            </a:r>
            <a:endParaRPr lang="ru-RU" sz="1400" b="1" dirty="0"/>
          </a:p>
        </p:txBody>
      </p:sp>
      <p:sp>
        <p:nvSpPr>
          <p:cNvPr id="20" name="Прямоугольник 19"/>
          <p:cNvSpPr/>
          <p:nvPr/>
        </p:nvSpPr>
        <p:spPr>
          <a:xfrm>
            <a:off x="2267744" y="3140968"/>
            <a:ext cx="2736304" cy="16344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123728" y="3068961"/>
            <a:ext cx="2880320" cy="1661993"/>
          </a:xfrm>
          <a:prstGeom prst="rect">
            <a:avLst/>
          </a:prstGeom>
        </p:spPr>
        <p:txBody>
          <a:bodyPr wrap="square">
            <a:spAutoFit/>
          </a:bodyPr>
          <a:lstStyle/>
          <a:p>
            <a:pPr algn="ctr"/>
            <a:r>
              <a:rPr lang="ru-RU" sz="1600" b="1" i="1" u="sng" dirty="0" smtClean="0">
                <a:solidFill>
                  <a:srgbClr val="FF0000"/>
                </a:solidFill>
              </a:rPr>
              <a:t>По характеру  </a:t>
            </a:r>
          </a:p>
          <a:p>
            <a:pPr algn="ctr"/>
            <a:r>
              <a:rPr lang="ru-RU" sz="1600" b="1" i="1" u="sng" dirty="0" smtClean="0">
                <a:solidFill>
                  <a:srgbClr val="FF0000"/>
                </a:solidFill>
              </a:rPr>
              <a:t>содержания</a:t>
            </a:r>
          </a:p>
          <a:p>
            <a:pPr algn="ctr"/>
            <a:r>
              <a:rPr lang="ru-RU" sz="1400" b="1" dirty="0" smtClean="0">
                <a:solidFill>
                  <a:schemeClr val="tx2"/>
                </a:solidFill>
              </a:rPr>
              <a:t>(</a:t>
            </a:r>
            <a:r>
              <a:rPr lang="ru-RU" sz="1400" b="1" dirty="0" smtClean="0"/>
              <a:t>Ребенок и семья, ребенок и </a:t>
            </a:r>
          </a:p>
          <a:p>
            <a:pPr algn="ctr"/>
            <a:r>
              <a:rPr lang="ru-RU" sz="1400" b="1" dirty="0" smtClean="0"/>
              <a:t>природа, ребенок и рукотворный</a:t>
            </a:r>
          </a:p>
          <a:p>
            <a:pPr algn="ctr"/>
            <a:r>
              <a:rPr lang="ru-RU" sz="1400" b="1" dirty="0" smtClean="0"/>
              <a:t> мир, ребенок и общество и </a:t>
            </a:r>
          </a:p>
          <a:p>
            <a:pPr algn="ctr"/>
            <a:r>
              <a:rPr lang="ru-RU" sz="1400" b="1" dirty="0" smtClean="0"/>
              <a:t>его культурные ценности)</a:t>
            </a:r>
            <a:endParaRPr lang="ru-RU" sz="1400" b="1" dirty="0"/>
          </a:p>
        </p:txBody>
      </p:sp>
      <p:sp>
        <p:nvSpPr>
          <p:cNvPr id="21" name="Прямоугольник 20"/>
          <p:cNvSpPr/>
          <p:nvPr/>
        </p:nvSpPr>
        <p:spPr>
          <a:xfrm>
            <a:off x="5868144" y="3356992"/>
            <a:ext cx="2952328" cy="144016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5940152" y="3284984"/>
            <a:ext cx="2520280" cy="1384995"/>
          </a:xfrm>
          <a:prstGeom prst="rect">
            <a:avLst/>
          </a:prstGeom>
        </p:spPr>
        <p:txBody>
          <a:bodyPr wrap="square">
            <a:spAutoFit/>
          </a:bodyPr>
          <a:lstStyle/>
          <a:p>
            <a:pPr algn="ctr"/>
            <a:r>
              <a:rPr lang="ru-RU" sz="1400" b="1" i="1" u="sng" dirty="0" smtClean="0">
                <a:solidFill>
                  <a:srgbClr val="FF0000"/>
                </a:solidFill>
              </a:rPr>
              <a:t>По количеству</a:t>
            </a:r>
          </a:p>
          <a:p>
            <a:pPr algn="ctr"/>
            <a:r>
              <a:rPr lang="ru-RU" sz="1400" b="1" i="1" u="sng" dirty="0" smtClean="0">
                <a:solidFill>
                  <a:srgbClr val="FF0000"/>
                </a:solidFill>
              </a:rPr>
              <a:t> участников</a:t>
            </a:r>
          </a:p>
          <a:p>
            <a:pPr algn="ctr"/>
            <a:r>
              <a:rPr lang="ru-RU" sz="1400" b="1" dirty="0" smtClean="0"/>
              <a:t>(Индивидуальный, парный, </a:t>
            </a:r>
          </a:p>
          <a:p>
            <a:pPr algn="ctr"/>
            <a:r>
              <a:rPr lang="ru-RU" sz="1400" b="1" dirty="0" smtClean="0"/>
              <a:t>групповой, фронтальный)</a:t>
            </a:r>
            <a:endParaRPr lang="ru-RU" sz="1400" b="1" dirty="0"/>
          </a:p>
        </p:txBody>
      </p:sp>
      <p:sp>
        <p:nvSpPr>
          <p:cNvPr id="22" name="Прямоугольник 21"/>
          <p:cNvSpPr/>
          <p:nvPr/>
        </p:nvSpPr>
        <p:spPr>
          <a:xfrm>
            <a:off x="2195736" y="4941168"/>
            <a:ext cx="3096344" cy="14904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5940152" y="5013176"/>
            <a:ext cx="2880320" cy="12744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1979712" y="5013176"/>
            <a:ext cx="3384376" cy="1169551"/>
          </a:xfrm>
          <a:prstGeom prst="rect">
            <a:avLst/>
          </a:prstGeom>
        </p:spPr>
        <p:txBody>
          <a:bodyPr wrap="square">
            <a:spAutoFit/>
          </a:bodyPr>
          <a:lstStyle/>
          <a:p>
            <a:pPr algn="ctr"/>
            <a:r>
              <a:rPr lang="ru-RU" sz="1400" b="1" i="1" u="sng" dirty="0" smtClean="0">
                <a:solidFill>
                  <a:srgbClr val="FF0000"/>
                </a:solidFill>
              </a:rPr>
              <a:t>По характеру участия </a:t>
            </a:r>
          </a:p>
          <a:p>
            <a:pPr algn="ctr"/>
            <a:r>
              <a:rPr lang="ru-RU" sz="1400" b="1" i="1" u="sng" dirty="0" smtClean="0">
                <a:solidFill>
                  <a:srgbClr val="FF0000"/>
                </a:solidFill>
              </a:rPr>
              <a:t>ребенка в проекте</a:t>
            </a:r>
          </a:p>
          <a:p>
            <a:pPr algn="ctr"/>
            <a:r>
              <a:rPr lang="ru-RU" sz="1400" b="1" dirty="0" smtClean="0"/>
              <a:t>(Заказчик, эксперт, исполнитель,</a:t>
            </a:r>
          </a:p>
          <a:p>
            <a:pPr algn="ctr"/>
            <a:r>
              <a:rPr lang="ru-RU" sz="1400" b="1" dirty="0" smtClean="0"/>
              <a:t>участник от зарождения до</a:t>
            </a:r>
          </a:p>
          <a:p>
            <a:pPr algn="ctr"/>
            <a:r>
              <a:rPr lang="ru-RU" sz="1400" b="1" dirty="0" smtClean="0"/>
              <a:t>получения результатов)</a:t>
            </a:r>
            <a:endParaRPr lang="ru-RU" sz="1400" b="1" dirty="0"/>
          </a:p>
        </p:txBody>
      </p:sp>
      <p:sp>
        <p:nvSpPr>
          <p:cNvPr id="16" name="Прямоугольник 15"/>
          <p:cNvSpPr/>
          <p:nvPr/>
        </p:nvSpPr>
        <p:spPr>
          <a:xfrm>
            <a:off x="6012160" y="5085184"/>
            <a:ext cx="2736304" cy="954107"/>
          </a:xfrm>
          <a:prstGeom prst="rect">
            <a:avLst/>
          </a:prstGeom>
        </p:spPr>
        <p:txBody>
          <a:bodyPr wrap="square">
            <a:spAutoFit/>
          </a:bodyPr>
          <a:lstStyle/>
          <a:p>
            <a:pPr algn="ctr"/>
            <a:r>
              <a:rPr lang="ru-RU" sz="1400" b="1" i="1" u="sng" dirty="0" smtClean="0">
                <a:solidFill>
                  <a:srgbClr val="FF0000"/>
                </a:solidFill>
              </a:rPr>
              <a:t>По продолжительности</a:t>
            </a:r>
          </a:p>
          <a:p>
            <a:pPr algn="ctr"/>
            <a:r>
              <a:rPr lang="ru-RU" sz="1400" b="1" dirty="0" smtClean="0">
                <a:solidFill>
                  <a:schemeClr val="tx2"/>
                </a:solidFill>
              </a:rPr>
              <a:t>(</a:t>
            </a:r>
            <a:r>
              <a:rPr lang="ru-RU" sz="1400" b="1" dirty="0" smtClean="0"/>
              <a:t>Краткосрочный, средней продолжительности, долгосрочный)</a:t>
            </a:r>
            <a:endParaRPr lang="ru-RU" sz="1400" b="1" dirty="0"/>
          </a:p>
        </p:txBody>
      </p:sp>
      <p:sp>
        <p:nvSpPr>
          <p:cNvPr id="24" name="Прямоугольник 23"/>
          <p:cNvSpPr/>
          <p:nvPr/>
        </p:nvSpPr>
        <p:spPr>
          <a:xfrm>
            <a:off x="4860032" y="1196752"/>
            <a:ext cx="1015663" cy="5018040"/>
          </a:xfrm>
          <a:prstGeom prst="rect">
            <a:avLst/>
          </a:prstGeom>
          <a:noFill/>
        </p:spPr>
        <p:txBody>
          <a:bodyPr vert="vert270" wrap="square" lIns="91440" tIns="45720" rIns="91440" bIns="45720">
            <a:spAutoFit/>
          </a:bodyPr>
          <a:lstStyle/>
          <a:p>
            <a:pPr algn="ctr"/>
            <a: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ПРОЕКТЫ</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5" name="Стрелка вправо 24"/>
          <p:cNvSpPr/>
          <p:nvPr/>
        </p:nvSpPr>
        <p:spPr>
          <a:xfrm rot="1991932">
            <a:off x="5708799" y="4987602"/>
            <a:ext cx="55866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трелка вправо 25"/>
          <p:cNvSpPr/>
          <p:nvPr/>
        </p:nvSpPr>
        <p:spPr>
          <a:xfrm rot="21009273">
            <a:off x="5724128" y="4005064"/>
            <a:ext cx="57606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Выгнутая вверх стрелка 27"/>
          <p:cNvSpPr/>
          <p:nvPr/>
        </p:nvSpPr>
        <p:spPr>
          <a:xfrm>
            <a:off x="5364088" y="1412776"/>
            <a:ext cx="576064" cy="51549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9" name="Выгнутая вверх стрелка 28"/>
          <p:cNvSpPr/>
          <p:nvPr/>
        </p:nvSpPr>
        <p:spPr>
          <a:xfrm flipH="1">
            <a:off x="4499992" y="1412776"/>
            <a:ext cx="864096" cy="50405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0" name="Стрелка влево 29"/>
          <p:cNvSpPr/>
          <p:nvPr/>
        </p:nvSpPr>
        <p:spPr>
          <a:xfrm rot="20405764">
            <a:off x="4493273" y="3080537"/>
            <a:ext cx="576064"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Стрелка влево 30"/>
          <p:cNvSpPr/>
          <p:nvPr/>
        </p:nvSpPr>
        <p:spPr>
          <a:xfrm rot="18810246">
            <a:off x="4682943" y="5025974"/>
            <a:ext cx="41601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4" name="Рисунок 33" descr="IMG-20190912-WA0059.jpg"/>
          <p:cNvPicPr>
            <a:picLocks noChangeAspect="1"/>
          </p:cNvPicPr>
          <p:nvPr/>
        </p:nvPicPr>
        <p:blipFill>
          <a:blip r:embed="rId4" cstate="print"/>
          <a:stretch>
            <a:fillRect/>
          </a:stretch>
        </p:blipFill>
        <p:spPr>
          <a:xfrm>
            <a:off x="72008" y="3876464"/>
            <a:ext cx="1979712" cy="2864904"/>
          </a:xfrm>
          <a:prstGeom prst="rect">
            <a:avLst/>
          </a:prstGeom>
          <a:ln w="19050">
            <a:solidFill>
              <a:srgbClr val="FF0000"/>
            </a:solidFill>
          </a:ln>
        </p:spPr>
      </p:pic>
      <p:pic>
        <p:nvPicPr>
          <p:cNvPr id="35" name="Рисунок 34" descr="IMG-20190913-WA0029.jpg"/>
          <p:cNvPicPr>
            <a:picLocks noChangeAspect="1"/>
          </p:cNvPicPr>
          <p:nvPr/>
        </p:nvPicPr>
        <p:blipFill>
          <a:blip r:embed="rId5" cstate="print"/>
          <a:stretch>
            <a:fillRect/>
          </a:stretch>
        </p:blipFill>
        <p:spPr>
          <a:xfrm>
            <a:off x="112175" y="144016"/>
            <a:ext cx="1939545" cy="3573016"/>
          </a:xfrm>
          <a:prstGeom prst="rect">
            <a:avLst/>
          </a:prstGeom>
          <a:ln w="28575">
            <a:solidFill>
              <a:srgbClr val="00B0F0"/>
            </a:solidFill>
          </a:ln>
        </p:spPr>
      </p:pic>
    </p:spTree>
    <p:custDataLst>
      <p:tags r:id="rId1"/>
    </p:custDataLst>
  </p:cSld>
  <p:clrMapOvr>
    <a:masterClrMapping/>
  </p:clrMapOvr>
  <p:transition spd="slow" advTm="43574">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770" decel="100000"/>
                                        <p:tgtEl>
                                          <p:spTgt spid="24"/>
                                        </p:tgtEl>
                                      </p:cBhvr>
                                    </p:animEffect>
                                    <p:animScale>
                                      <p:cBhvr>
                                        <p:cTn id="18" dur="770" decel="100000"/>
                                        <p:tgtEl>
                                          <p:spTgt spid="24"/>
                                        </p:tgtEl>
                                      </p:cBhvr>
                                      <p:from x="10000" y="10000"/>
                                      <p:to x="200000" y="450000"/>
                                    </p:animScale>
                                    <p:animScale>
                                      <p:cBhvr>
                                        <p:cTn id="19" dur="1230" accel="100000" fill="hold">
                                          <p:stCondLst>
                                            <p:cond delay="770"/>
                                          </p:stCondLst>
                                        </p:cTn>
                                        <p:tgtEl>
                                          <p:spTgt spid="24"/>
                                        </p:tgtEl>
                                      </p:cBhvr>
                                      <p:from x="200000" y="450000"/>
                                      <p:to x="100000" y="100000"/>
                                    </p:animScale>
                                    <p:set>
                                      <p:cBhvr>
                                        <p:cTn id="20" dur="770" fill="hold"/>
                                        <p:tgtEl>
                                          <p:spTgt spid="24"/>
                                        </p:tgtEl>
                                        <p:attrNameLst>
                                          <p:attrName>ppt_x</p:attrName>
                                        </p:attrNameLst>
                                      </p:cBhvr>
                                      <p:to>
                                        <p:strVal val="(0.5)"/>
                                      </p:to>
                                    </p:set>
                                    <p:anim from="(0.5)" to="(#ppt_x)" calcmode="lin" valueType="num">
                                      <p:cBhvr>
                                        <p:cTn id="21" dur="1230" accel="100000" fill="hold">
                                          <p:stCondLst>
                                            <p:cond delay="770"/>
                                          </p:stCondLst>
                                        </p:cTn>
                                        <p:tgtEl>
                                          <p:spTgt spid="24"/>
                                        </p:tgtEl>
                                        <p:attrNameLst>
                                          <p:attrName>ppt_x</p:attrName>
                                        </p:attrNameLst>
                                      </p:cBhvr>
                                    </p:anim>
                                    <p:set>
                                      <p:cBhvr>
                                        <p:cTn id="22" dur="770" fill="hold"/>
                                        <p:tgtEl>
                                          <p:spTgt spid="24"/>
                                        </p:tgtEl>
                                        <p:attrNameLst>
                                          <p:attrName>ppt_y</p:attrName>
                                        </p:attrNameLst>
                                      </p:cBhvr>
                                      <p:to>
                                        <p:strVal val="(#ppt_y+0.4)"/>
                                      </p:to>
                                    </p:set>
                                    <p:anim from="(#ppt_y+0.4)" to="(#ppt_y)" calcmode="lin" valueType="num">
                                      <p:cBhvr>
                                        <p:cTn id="23" dur="1230" accel="100000" fill="hold">
                                          <p:stCondLst>
                                            <p:cond delay="770"/>
                                          </p:stCondLst>
                                        </p:cTn>
                                        <p:tgtEl>
                                          <p:spTgt spid="24"/>
                                        </p:tgtEl>
                                        <p:attrNameLst>
                                          <p:attrName>ppt_y</p:attrName>
                                        </p:attrNameLst>
                                      </p:cBhvr>
                                    </p:anim>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1000" fill="hold"/>
                                        <p:tgtEl>
                                          <p:spTgt spid="25"/>
                                        </p:tgtEl>
                                        <p:attrNameLst>
                                          <p:attrName>ppt_x</p:attrName>
                                        </p:attrNameLst>
                                      </p:cBhvr>
                                      <p:tavLst>
                                        <p:tav tm="0">
                                          <p:val>
                                            <p:strVal val="#ppt_x-.2"/>
                                          </p:val>
                                        </p:tav>
                                        <p:tav tm="100000">
                                          <p:val>
                                            <p:strVal val="#ppt_x"/>
                                          </p:val>
                                        </p:tav>
                                      </p:tavLst>
                                    </p:anim>
                                    <p:anim calcmode="lin" valueType="num">
                                      <p:cBhvr>
                                        <p:cTn id="29"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diamond(in)">
                                      <p:cBhvr>
                                        <p:cTn id="35" dur="20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heckerboard(across)">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5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770" decel="100000"/>
                                        <p:tgtEl>
                                          <p:spTgt spid="26"/>
                                        </p:tgtEl>
                                      </p:cBhvr>
                                    </p:animEffect>
                                    <p:animScale>
                                      <p:cBhvr>
                                        <p:cTn id="46" dur="770" decel="100000"/>
                                        <p:tgtEl>
                                          <p:spTgt spid="26"/>
                                        </p:tgtEl>
                                      </p:cBhvr>
                                      <p:from x="10000" y="10000"/>
                                      <p:to x="200000" y="450000"/>
                                    </p:animScale>
                                    <p:animScale>
                                      <p:cBhvr>
                                        <p:cTn id="47" dur="1230" accel="100000" fill="hold">
                                          <p:stCondLst>
                                            <p:cond delay="770"/>
                                          </p:stCondLst>
                                        </p:cTn>
                                        <p:tgtEl>
                                          <p:spTgt spid="26"/>
                                        </p:tgtEl>
                                      </p:cBhvr>
                                      <p:from x="200000" y="450000"/>
                                      <p:to x="100000" y="100000"/>
                                    </p:animScale>
                                    <p:set>
                                      <p:cBhvr>
                                        <p:cTn id="48" dur="770" fill="hold"/>
                                        <p:tgtEl>
                                          <p:spTgt spid="26"/>
                                        </p:tgtEl>
                                        <p:attrNameLst>
                                          <p:attrName>ppt_x</p:attrName>
                                        </p:attrNameLst>
                                      </p:cBhvr>
                                      <p:to>
                                        <p:strVal val="(0.5)"/>
                                      </p:to>
                                    </p:set>
                                    <p:anim from="(0.5)" to="(#ppt_x)" calcmode="lin" valueType="num">
                                      <p:cBhvr>
                                        <p:cTn id="49" dur="1230" accel="100000" fill="hold">
                                          <p:stCondLst>
                                            <p:cond delay="770"/>
                                          </p:stCondLst>
                                        </p:cTn>
                                        <p:tgtEl>
                                          <p:spTgt spid="26"/>
                                        </p:tgtEl>
                                        <p:attrNameLst>
                                          <p:attrName>ppt_x</p:attrName>
                                        </p:attrNameLst>
                                      </p:cBhvr>
                                    </p:anim>
                                    <p:set>
                                      <p:cBhvr>
                                        <p:cTn id="50" dur="770" fill="hold"/>
                                        <p:tgtEl>
                                          <p:spTgt spid="26"/>
                                        </p:tgtEl>
                                        <p:attrNameLst>
                                          <p:attrName>ppt_y</p:attrName>
                                        </p:attrNameLst>
                                      </p:cBhvr>
                                      <p:to>
                                        <p:strVal val="(#ppt_y+0.4)"/>
                                      </p:to>
                                    </p:set>
                                    <p:anim from="(#ppt_y+0.4)" to="(#ppt_y)" calcmode="lin" valueType="num">
                                      <p:cBhvr>
                                        <p:cTn id="51" dur="1230" accel="100000" fill="hold">
                                          <p:stCondLst>
                                            <p:cond delay="770"/>
                                          </p:stCondLst>
                                        </p:cTn>
                                        <p:tgtEl>
                                          <p:spTgt spid="26"/>
                                        </p:tgtEl>
                                        <p:attrNameLst>
                                          <p:attrName>ppt_y</p:attrName>
                                        </p:attrNameLst>
                                      </p:cBhvr>
                                    </p:anim>
                                  </p:childTnLst>
                                </p:cTn>
                              </p:par>
                            </p:childTnLst>
                          </p:cTn>
                        </p:par>
                      </p:childTnLst>
                    </p:cTn>
                  </p:par>
                  <p:par>
                    <p:cTn id="52" fill="hold">
                      <p:stCondLst>
                        <p:cond delay="indefinite"/>
                      </p:stCondLst>
                      <p:childTnLst>
                        <p:par>
                          <p:cTn id="53" fill="hold">
                            <p:stCondLst>
                              <p:cond delay="0"/>
                            </p:stCondLst>
                            <p:childTnLst>
                              <p:par>
                                <p:cTn id="54" presetID="8" presetClass="entr" presetSubtype="16"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diamond(in)">
                                      <p:cBhvr>
                                        <p:cTn id="56" dur="20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checkerboard(across)">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p:cTn id="66" dur="1000" fill="hold"/>
                                        <p:tgtEl>
                                          <p:spTgt spid="28"/>
                                        </p:tgtEl>
                                        <p:attrNameLst>
                                          <p:attrName>ppt_x</p:attrName>
                                        </p:attrNameLst>
                                      </p:cBhvr>
                                      <p:tavLst>
                                        <p:tav tm="0">
                                          <p:val>
                                            <p:strVal val="#ppt_x-.2"/>
                                          </p:val>
                                        </p:tav>
                                        <p:tav tm="100000">
                                          <p:val>
                                            <p:strVal val="#ppt_x"/>
                                          </p:val>
                                        </p:tav>
                                      </p:tavLst>
                                    </p:anim>
                                    <p:anim calcmode="lin" valueType="num">
                                      <p:cBhvr>
                                        <p:cTn id="67"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68" dur="10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8" presetClass="entr" presetSubtype="16"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diamond(in)">
                                      <p:cBhvr>
                                        <p:cTn id="73" dur="200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checkerboard(across)">
                                      <p:cBhvr>
                                        <p:cTn id="78" dur="500"/>
                                        <p:tgtEl>
                                          <p:spTgt spid="14"/>
                                        </p:tgtEl>
                                      </p:cBhvr>
                                    </p:animEffect>
                                  </p:childTnLst>
                                </p:cTn>
                              </p:par>
                            </p:childTnLst>
                          </p:cTn>
                        </p:par>
                      </p:childTnLst>
                    </p:cTn>
                  </p:par>
                  <p:par>
                    <p:cTn id="79" fill="hold">
                      <p:stCondLst>
                        <p:cond delay="indefinite"/>
                      </p:stCondLst>
                      <p:childTnLst>
                        <p:par>
                          <p:cTn id="80" fill="hold">
                            <p:stCondLst>
                              <p:cond delay="0"/>
                            </p:stCondLst>
                            <p:childTnLst>
                              <p:par>
                                <p:cTn id="81" presetID="29"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1000" fill="hold"/>
                                        <p:tgtEl>
                                          <p:spTgt spid="29"/>
                                        </p:tgtEl>
                                        <p:attrNameLst>
                                          <p:attrName>ppt_x</p:attrName>
                                        </p:attrNameLst>
                                      </p:cBhvr>
                                      <p:tavLst>
                                        <p:tav tm="0">
                                          <p:val>
                                            <p:strVal val="#ppt_x-.2"/>
                                          </p:val>
                                        </p:tav>
                                        <p:tav tm="100000">
                                          <p:val>
                                            <p:strVal val="#ppt_x"/>
                                          </p:val>
                                        </p:tav>
                                      </p:tavLst>
                                    </p:anim>
                                    <p:anim calcmode="lin" valueType="num">
                                      <p:cBhvr>
                                        <p:cTn id="84"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85" dur="1000"/>
                                        <p:tgtEl>
                                          <p:spTgt spid="29"/>
                                        </p:tgtEl>
                                      </p:cBhvr>
                                    </p:animEffect>
                                  </p:childTnLst>
                                </p:cTn>
                              </p:par>
                            </p:childTnLst>
                          </p:cTn>
                        </p:par>
                      </p:childTnLst>
                    </p:cTn>
                  </p:par>
                  <p:par>
                    <p:cTn id="86" fill="hold">
                      <p:stCondLst>
                        <p:cond delay="indefinite"/>
                      </p:stCondLst>
                      <p:childTnLst>
                        <p:par>
                          <p:cTn id="87" fill="hold">
                            <p:stCondLst>
                              <p:cond delay="0"/>
                            </p:stCondLst>
                            <p:childTnLst>
                              <p:par>
                                <p:cTn id="88" presetID="8" presetClass="entr" presetSubtype="16" fill="hold" nodeType="clickEffect">
                                  <p:stCondLst>
                                    <p:cond delay="0"/>
                                  </p:stCondLst>
                                  <p:childTnLst>
                                    <p:set>
                                      <p:cBhvr>
                                        <p:cTn id="89" dur="1" fill="hold">
                                          <p:stCondLst>
                                            <p:cond delay="0"/>
                                          </p:stCondLst>
                                        </p:cTn>
                                        <p:tgtEl>
                                          <p:spTgt spid="28677"/>
                                        </p:tgtEl>
                                        <p:attrNameLst>
                                          <p:attrName>style.visibility</p:attrName>
                                        </p:attrNameLst>
                                      </p:cBhvr>
                                      <p:to>
                                        <p:strVal val="visible"/>
                                      </p:to>
                                    </p:set>
                                    <p:animEffect transition="in" filter="diamond(in)">
                                      <p:cBhvr>
                                        <p:cTn id="90" dur="2000"/>
                                        <p:tgtEl>
                                          <p:spTgt spid="28677"/>
                                        </p:tgtEl>
                                      </p:cBhvr>
                                    </p:animEffect>
                                  </p:childTnLst>
                                </p:cTn>
                              </p:par>
                            </p:childTnLst>
                          </p:cTn>
                        </p:par>
                      </p:childTnLst>
                    </p:cTn>
                  </p:par>
                  <p:par>
                    <p:cTn id="91" fill="hold">
                      <p:stCondLst>
                        <p:cond delay="indefinite"/>
                      </p:stCondLst>
                      <p:childTnLst>
                        <p:par>
                          <p:cTn id="92" fill="hold">
                            <p:stCondLst>
                              <p:cond delay="0"/>
                            </p:stCondLst>
                            <p:childTnLst>
                              <p:par>
                                <p:cTn id="93" presetID="8" presetClass="entr" presetSubtype="16"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diamond(in)">
                                      <p:cBhvr>
                                        <p:cTn id="95" dur="2000"/>
                                        <p:tgtEl>
                                          <p:spTgt spid="18"/>
                                        </p:tgtEl>
                                      </p:cBhvr>
                                    </p:animEffect>
                                  </p:childTnLst>
                                </p:cTn>
                              </p:par>
                            </p:childTnLst>
                          </p:cTn>
                        </p:par>
                      </p:childTnLst>
                    </p:cTn>
                  </p:par>
                  <p:par>
                    <p:cTn id="96" fill="hold">
                      <p:stCondLst>
                        <p:cond delay="indefinite"/>
                      </p:stCondLst>
                      <p:childTnLst>
                        <p:par>
                          <p:cTn id="97" fill="hold">
                            <p:stCondLst>
                              <p:cond delay="0"/>
                            </p:stCondLst>
                            <p:childTnLst>
                              <p:par>
                                <p:cTn id="98" presetID="5" presetClass="entr" presetSubtype="10" fill="hold" grpId="0" nodeType="clickEffect">
                                  <p:stCondLst>
                                    <p:cond delay="0"/>
                                  </p:stCondLst>
                                  <p:childTnLst>
                                    <p:set>
                                      <p:cBhvr>
                                        <p:cTn id="99" dur="1" fill="hold">
                                          <p:stCondLst>
                                            <p:cond delay="0"/>
                                          </p:stCondLst>
                                        </p:cTn>
                                        <p:tgtEl>
                                          <p:spTgt spid="11"/>
                                        </p:tgtEl>
                                        <p:attrNameLst>
                                          <p:attrName>style.visibility</p:attrName>
                                        </p:attrNameLst>
                                      </p:cBhvr>
                                      <p:to>
                                        <p:strVal val="visible"/>
                                      </p:to>
                                    </p:set>
                                    <p:animEffect transition="in" filter="checkerboard(across)">
                                      <p:cBhvr>
                                        <p:cTn id="100" dur="500"/>
                                        <p:tgtEl>
                                          <p:spTgt spid="11"/>
                                        </p:tgtEl>
                                      </p:cBhvr>
                                    </p:animEffect>
                                  </p:childTnLst>
                                </p:cTn>
                              </p:par>
                            </p:childTnLst>
                          </p:cTn>
                        </p:par>
                      </p:childTnLst>
                    </p:cTn>
                  </p:par>
                  <p:par>
                    <p:cTn id="101" fill="hold">
                      <p:stCondLst>
                        <p:cond delay="indefinite"/>
                      </p:stCondLst>
                      <p:childTnLst>
                        <p:par>
                          <p:cTn id="102" fill="hold">
                            <p:stCondLst>
                              <p:cond delay="0"/>
                            </p:stCondLst>
                            <p:childTnLst>
                              <p:par>
                                <p:cTn id="103" presetID="29" presetClass="entr" presetSubtype="0" fill="hold" grpId="0" nodeType="clickEffect">
                                  <p:stCondLst>
                                    <p:cond delay="0"/>
                                  </p:stCondLst>
                                  <p:childTnLst>
                                    <p:set>
                                      <p:cBhvr>
                                        <p:cTn id="104" dur="1" fill="hold">
                                          <p:stCondLst>
                                            <p:cond delay="0"/>
                                          </p:stCondLst>
                                        </p:cTn>
                                        <p:tgtEl>
                                          <p:spTgt spid="30"/>
                                        </p:tgtEl>
                                        <p:attrNameLst>
                                          <p:attrName>style.visibility</p:attrName>
                                        </p:attrNameLst>
                                      </p:cBhvr>
                                      <p:to>
                                        <p:strVal val="visible"/>
                                      </p:to>
                                    </p:set>
                                    <p:anim calcmode="lin" valueType="num">
                                      <p:cBhvr>
                                        <p:cTn id="105" dur="1000" fill="hold"/>
                                        <p:tgtEl>
                                          <p:spTgt spid="30"/>
                                        </p:tgtEl>
                                        <p:attrNameLst>
                                          <p:attrName>ppt_x</p:attrName>
                                        </p:attrNameLst>
                                      </p:cBhvr>
                                      <p:tavLst>
                                        <p:tav tm="0">
                                          <p:val>
                                            <p:strVal val="#ppt_x-.2"/>
                                          </p:val>
                                        </p:tav>
                                        <p:tav tm="100000">
                                          <p:val>
                                            <p:strVal val="#ppt_x"/>
                                          </p:val>
                                        </p:tav>
                                      </p:tavLst>
                                    </p:anim>
                                    <p:anim calcmode="lin" valueType="num">
                                      <p:cBhvr>
                                        <p:cTn id="106"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107" dur="1000"/>
                                        <p:tgtEl>
                                          <p:spTgt spid="30"/>
                                        </p:tgtEl>
                                      </p:cBhvr>
                                    </p:animEffect>
                                  </p:childTnLst>
                                </p:cTn>
                              </p:par>
                            </p:childTnLst>
                          </p:cTn>
                        </p:par>
                      </p:childTnLst>
                    </p:cTn>
                  </p:par>
                  <p:par>
                    <p:cTn id="108" fill="hold">
                      <p:stCondLst>
                        <p:cond delay="indefinite"/>
                      </p:stCondLst>
                      <p:childTnLst>
                        <p:par>
                          <p:cTn id="109" fill="hold">
                            <p:stCondLst>
                              <p:cond delay="0"/>
                            </p:stCondLst>
                            <p:childTnLst>
                              <p:par>
                                <p:cTn id="110" presetID="8" presetClass="entr" presetSubtype="16" fill="hold" grpId="0" nodeType="clickEffect">
                                  <p:stCondLst>
                                    <p:cond delay="0"/>
                                  </p:stCondLst>
                                  <p:childTnLst>
                                    <p:set>
                                      <p:cBhvr>
                                        <p:cTn id="111" dur="1" fill="hold">
                                          <p:stCondLst>
                                            <p:cond delay="0"/>
                                          </p:stCondLst>
                                        </p:cTn>
                                        <p:tgtEl>
                                          <p:spTgt spid="20"/>
                                        </p:tgtEl>
                                        <p:attrNameLst>
                                          <p:attrName>style.visibility</p:attrName>
                                        </p:attrNameLst>
                                      </p:cBhvr>
                                      <p:to>
                                        <p:strVal val="visible"/>
                                      </p:to>
                                    </p:set>
                                    <p:animEffect transition="in" filter="diamond(in)">
                                      <p:cBhvr>
                                        <p:cTn id="112" dur="2000"/>
                                        <p:tgtEl>
                                          <p:spTgt spid="20"/>
                                        </p:tgtEl>
                                      </p:cBhvr>
                                    </p:animEffect>
                                  </p:childTnLst>
                                </p:cTn>
                              </p:par>
                            </p:childTnLst>
                          </p:cTn>
                        </p:par>
                      </p:childTnLst>
                    </p:cTn>
                  </p:par>
                  <p:par>
                    <p:cTn id="113" fill="hold">
                      <p:stCondLst>
                        <p:cond delay="indefinite"/>
                      </p:stCondLst>
                      <p:childTnLst>
                        <p:par>
                          <p:cTn id="114" fill="hold">
                            <p:stCondLst>
                              <p:cond delay="0"/>
                            </p:stCondLst>
                            <p:childTnLst>
                              <p:par>
                                <p:cTn id="115" presetID="5" presetClass="entr" presetSubtype="10" fill="hold" grpId="0" nodeType="clickEffect">
                                  <p:stCondLst>
                                    <p:cond delay="0"/>
                                  </p:stCondLst>
                                  <p:childTnLst>
                                    <p:set>
                                      <p:cBhvr>
                                        <p:cTn id="116" dur="1" fill="hold">
                                          <p:stCondLst>
                                            <p:cond delay="0"/>
                                          </p:stCondLst>
                                        </p:cTn>
                                        <p:tgtEl>
                                          <p:spTgt spid="12"/>
                                        </p:tgtEl>
                                        <p:attrNameLst>
                                          <p:attrName>style.visibility</p:attrName>
                                        </p:attrNameLst>
                                      </p:cBhvr>
                                      <p:to>
                                        <p:strVal val="visible"/>
                                      </p:to>
                                    </p:set>
                                    <p:animEffect transition="in" filter="checkerboard(across)">
                                      <p:cBhvr>
                                        <p:cTn id="117" dur="500"/>
                                        <p:tgtEl>
                                          <p:spTgt spid="12"/>
                                        </p:tgtEl>
                                      </p:cBhvr>
                                    </p:animEffect>
                                  </p:childTnLst>
                                </p:cTn>
                              </p:par>
                            </p:childTnLst>
                          </p:cTn>
                        </p:par>
                      </p:childTnLst>
                    </p:cTn>
                  </p:par>
                  <p:par>
                    <p:cTn id="118" fill="hold">
                      <p:stCondLst>
                        <p:cond delay="indefinite"/>
                      </p:stCondLst>
                      <p:childTnLst>
                        <p:par>
                          <p:cTn id="119" fill="hold">
                            <p:stCondLst>
                              <p:cond delay="0"/>
                            </p:stCondLst>
                            <p:childTnLst>
                              <p:par>
                                <p:cTn id="120" presetID="29" presetClass="entr" presetSubtype="0" fill="hold" grpId="0" nodeType="clickEffect">
                                  <p:stCondLst>
                                    <p:cond delay="0"/>
                                  </p:stCondLst>
                                  <p:childTnLst>
                                    <p:set>
                                      <p:cBhvr>
                                        <p:cTn id="121" dur="1" fill="hold">
                                          <p:stCondLst>
                                            <p:cond delay="0"/>
                                          </p:stCondLst>
                                        </p:cTn>
                                        <p:tgtEl>
                                          <p:spTgt spid="31"/>
                                        </p:tgtEl>
                                        <p:attrNameLst>
                                          <p:attrName>style.visibility</p:attrName>
                                        </p:attrNameLst>
                                      </p:cBhvr>
                                      <p:to>
                                        <p:strVal val="visible"/>
                                      </p:to>
                                    </p:set>
                                    <p:anim calcmode="lin" valueType="num">
                                      <p:cBhvr>
                                        <p:cTn id="122" dur="1000" fill="hold"/>
                                        <p:tgtEl>
                                          <p:spTgt spid="31"/>
                                        </p:tgtEl>
                                        <p:attrNameLst>
                                          <p:attrName>ppt_x</p:attrName>
                                        </p:attrNameLst>
                                      </p:cBhvr>
                                      <p:tavLst>
                                        <p:tav tm="0">
                                          <p:val>
                                            <p:strVal val="#ppt_x-.2"/>
                                          </p:val>
                                        </p:tav>
                                        <p:tav tm="100000">
                                          <p:val>
                                            <p:strVal val="#ppt_x"/>
                                          </p:val>
                                        </p:tav>
                                      </p:tavLst>
                                    </p:anim>
                                    <p:anim calcmode="lin" valueType="num">
                                      <p:cBhvr>
                                        <p:cTn id="123"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24" dur="1000"/>
                                        <p:tgtEl>
                                          <p:spTgt spid="31"/>
                                        </p:tgtEl>
                                      </p:cBhvr>
                                    </p:animEffect>
                                  </p:childTnLst>
                                </p:cTn>
                              </p:par>
                            </p:childTnLst>
                          </p:cTn>
                        </p:par>
                      </p:childTnLst>
                    </p:cTn>
                  </p:par>
                  <p:par>
                    <p:cTn id="125" fill="hold">
                      <p:stCondLst>
                        <p:cond delay="indefinite"/>
                      </p:stCondLst>
                      <p:childTnLst>
                        <p:par>
                          <p:cTn id="126" fill="hold">
                            <p:stCondLst>
                              <p:cond delay="0"/>
                            </p:stCondLst>
                            <p:childTnLst>
                              <p:par>
                                <p:cTn id="127" presetID="8" presetClass="entr" presetSubtype="16" fill="hold" grpId="0" nodeType="clickEffect">
                                  <p:stCondLst>
                                    <p:cond delay="0"/>
                                  </p:stCondLst>
                                  <p:childTnLst>
                                    <p:set>
                                      <p:cBhvr>
                                        <p:cTn id="128" dur="1" fill="hold">
                                          <p:stCondLst>
                                            <p:cond delay="0"/>
                                          </p:stCondLst>
                                        </p:cTn>
                                        <p:tgtEl>
                                          <p:spTgt spid="22"/>
                                        </p:tgtEl>
                                        <p:attrNameLst>
                                          <p:attrName>style.visibility</p:attrName>
                                        </p:attrNameLst>
                                      </p:cBhvr>
                                      <p:to>
                                        <p:strVal val="visible"/>
                                      </p:to>
                                    </p:set>
                                    <p:animEffect transition="in" filter="diamond(in)">
                                      <p:cBhvr>
                                        <p:cTn id="129" dur="2000"/>
                                        <p:tgtEl>
                                          <p:spTgt spid="22"/>
                                        </p:tgtEl>
                                      </p:cBhvr>
                                    </p:animEffect>
                                  </p:childTnLst>
                                </p:cTn>
                              </p:par>
                            </p:childTnLst>
                          </p:cTn>
                        </p:par>
                      </p:childTnLst>
                    </p:cTn>
                  </p:par>
                  <p:par>
                    <p:cTn id="130" fill="hold">
                      <p:stCondLst>
                        <p:cond delay="indefinite"/>
                      </p:stCondLst>
                      <p:childTnLst>
                        <p:par>
                          <p:cTn id="131" fill="hold">
                            <p:stCondLst>
                              <p:cond delay="0"/>
                            </p:stCondLst>
                            <p:childTnLst>
                              <p:par>
                                <p:cTn id="132" presetID="5" presetClass="entr" presetSubtype="10" fill="hold" grpId="0" nodeType="clickEffect">
                                  <p:stCondLst>
                                    <p:cond delay="0"/>
                                  </p:stCondLst>
                                  <p:childTnLst>
                                    <p:set>
                                      <p:cBhvr>
                                        <p:cTn id="133" dur="1" fill="hold">
                                          <p:stCondLst>
                                            <p:cond delay="0"/>
                                          </p:stCondLst>
                                        </p:cTn>
                                        <p:tgtEl>
                                          <p:spTgt spid="13"/>
                                        </p:tgtEl>
                                        <p:attrNameLst>
                                          <p:attrName>style.visibility</p:attrName>
                                        </p:attrNameLst>
                                      </p:cBhvr>
                                      <p:to>
                                        <p:strVal val="visible"/>
                                      </p:to>
                                    </p:set>
                                    <p:animEffect transition="in" filter="checkerboard(across)">
                                      <p:cBhvr>
                                        <p:cTn id="1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animBg="1"/>
      <p:bldP spid="11" grpId="0"/>
      <p:bldP spid="19" grpId="0" animBg="1"/>
      <p:bldP spid="14" grpId="0"/>
      <p:bldP spid="20" grpId="0" animBg="1"/>
      <p:bldP spid="12" grpId="0"/>
      <p:bldP spid="21" grpId="0" animBg="1"/>
      <p:bldP spid="15" grpId="0"/>
      <p:bldP spid="22" grpId="0" animBg="1"/>
      <p:bldP spid="23" grpId="0" animBg="1"/>
      <p:bldP spid="13" grpId="0"/>
      <p:bldP spid="16" grpId="0"/>
      <p:bldP spid="24" grpId="0"/>
      <p:bldP spid="25" grpId="0" animBg="1"/>
      <p:bldP spid="26" grpId="0" animBg="1"/>
      <p:bldP spid="28" grpId="0" animBg="1"/>
      <p:bldP spid="29" grpId="0" animBg="1"/>
      <p:bldP spid="30" grpId="0" animBg="1"/>
      <p:bldP spid="3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5|1.9|1.5"/>
</p:tagLst>
</file>

<file path=ppt/tags/tag2.xml><?xml version="1.0" encoding="utf-8"?>
<p:tagLst xmlns:a="http://schemas.openxmlformats.org/drawingml/2006/main" xmlns:r="http://schemas.openxmlformats.org/officeDocument/2006/relationships" xmlns:p="http://schemas.openxmlformats.org/presentationml/2006/main">
  <p:tag name="TIMING" val="|0.8"/>
</p:tagLst>
</file>

<file path=ppt/tags/tag3.xml><?xml version="1.0" encoding="utf-8"?>
<p:tagLst xmlns:a="http://schemas.openxmlformats.org/drawingml/2006/main" xmlns:r="http://schemas.openxmlformats.org/officeDocument/2006/relationships" xmlns:p="http://schemas.openxmlformats.org/presentationml/2006/main">
  <p:tag name="TIMING" val="|1.1|4.7|7.7"/>
</p:tagLst>
</file>

<file path=ppt/tags/tag4.xml><?xml version="1.0" encoding="utf-8"?>
<p:tagLst xmlns:a="http://schemas.openxmlformats.org/drawingml/2006/main" xmlns:r="http://schemas.openxmlformats.org/officeDocument/2006/relationships" xmlns:p="http://schemas.openxmlformats.org/presentationml/2006/main">
  <p:tag name="TIMING" val="|0.5|1.9|1.2"/>
</p:tagLst>
</file>

<file path=ppt/tags/tag5.xml><?xml version="1.0" encoding="utf-8"?>
<p:tagLst xmlns:a="http://schemas.openxmlformats.org/drawingml/2006/main" xmlns:r="http://schemas.openxmlformats.org/officeDocument/2006/relationships" xmlns:p="http://schemas.openxmlformats.org/presentationml/2006/main">
  <p:tag name="TIMING" val="|0.4|1.9"/>
</p:tagLst>
</file>

<file path=ppt/tags/tag6.xml><?xml version="1.0" encoding="utf-8"?>
<p:tagLst xmlns:a="http://schemas.openxmlformats.org/drawingml/2006/main" xmlns:r="http://schemas.openxmlformats.org/officeDocument/2006/relationships" xmlns:p="http://schemas.openxmlformats.org/presentationml/2006/main">
  <p:tag name="TIMING" val="|0.6|2.6|1.6|1.4|1.7|1.3|1.6|1.5"/>
</p:tagLst>
</file>

<file path=ppt/tags/tag7.xml><?xml version="1.0" encoding="utf-8"?>
<p:tagLst xmlns:a="http://schemas.openxmlformats.org/drawingml/2006/main" xmlns:r="http://schemas.openxmlformats.org/officeDocument/2006/relationships" xmlns:p="http://schemas.openxmlformats.org/presentationml/2006/main">
  <p:tag name="TIMING" val="|1|1.9|2.8|1.5"/>
</p:tagLst>
</file>

<file path=ppt/tags/tag8.xml><?xml version="1.0" encoding="utf-8"?>
<p:tagLst xmlns:a="http://schemas.openxmlformats.org/drawingml/2006/main" xmlns:r="http://schemas.openxmlformats.org/officeDocument/2006/relationships" xmlns:p="http://schemas.openxmlformats.org/presentationml/2006/main">
  <p:tag name="TIMING" val="|1.3|1.8|3.1|2.2|2.7|1.4|2.5|2.4|1.1|1.5|2.6|1|1.8|1.4|2.3|1.1|1.8|2.4|1.8|2.1|2.6"/>
</p:tagLst>
</file>

<file path=ppt/tags/tag9.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1989</TotalTime>
  <Words>1074</Words>
  <Application>Microsoft Office PowerPoint</Application>
  <PresentationFormat>Экран (4:3)</PresentationFormat>
  <Paragraphs>139</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Клюшкины</dc:creator>
  <cp:lastModifiedBy>User</cp:lastModifiedBy>
  <cp:revision>218</cp:revision>
  <dcterms:created xsi:type="dcterms:W3CDTF">2014-05-28T18:38:22Z</dcterms:created>
  <dcterms:modified xsi:type="dcterms:W3CDTF">2020-10-08T12:02:53Z</dcterms:modified>
</cp:coreProperties>
</file>